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3"/>
  </p:notesMasterIdLst>
  <p:sldIdLst>
    <p:sldId id="256" r:id="rId2"/>
    <p:sldId id="263" r:id="rId3"/>
    <p:sldId id="264" r:id="rId4"/>
    <p:sldId id="257" r:id="rId5"/>
    <p:sldId id="259" r:id="rId6"/>
    <p:sldId id="265" r:id="rId7"/>
    <p:sldId id="267" r:id="rId8"/>
    <p:sldId id="268" r:id="rId9"/>
    <p:sldId id="260" r:id="rId10"/>
    <p:sldId id="262"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66"/>
    <a:srgbClr val="66CCFF"/>
    <a:srgbClr val="C03B78"/>
    <a:srgbClr val="A183FF"/>
    <a:srgbClr val="E62F89"/>
    <a:srgbClr val="DC231B"/>
    <a:srgbClr val="B62A19"/>
    <a:srgbClr val="9C062A"/>
    <a:srgbClr val="A22B38"/>
    <a:srgbClr val="ED693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82716" autoAdjust="0"/>
  </p:normalViewPr>
  <p:slideViewPr>
    <p:cSldViewPr snapToGrid="0" snapToObjects="1">
      <p:cViewPr varScale="1">
        <p:scale>
          <a:sx n="82" d="100"/>
          <a:sy n="82" d="100"/>
        </p:scale>
        <p:origin x="-110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8DE7E3-52FB-8145-AC7E-56E90A7F9D6B}" type="datetimeFigureOut">
              <a:rPr lang="en-US" smtClean="0"/>
              <a:pPr/>
              <a:t>12/18/10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CC2AA2-4571-E14F-B5B9-77493ABAA3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b="1" dirty="0" smtClean="0">
                <a:solidFill>
                  <a:srgbClr val="008000"/>
                </a:solidFill>
                <a:latin typeface="Arial"/>
                <a:cs typeface="Arial"/>
              </a:rPr>
              <a:t>HOG Butcher for the World,      Tool Maker, Stacker of Wheat,      Player with Railroads and the Nation's Freight Handler;      Stormy, husky, brawling,      City of the Big Shoulders:</a:t>
            </a:r>
          </a:p>
          <a:p>
            <a:pPr>
              <a:buNone/>
            </a:pPr>
            <a:r>
              <a:rPr lang="en-US" sz="1200" b="1" dirty="0" smtClean="0">
                <a:solidFill>
                  <a:srgbClr val="008000"/>
                </a:solidFill>
                <a:latin typeface="Arial"/>
                <a:cs typeface="Arial"/>
              </a:rPr>
              <a:t>They tell me you are wicked and I believe them, for I      have seen your painted women under the gas lamps      luring the farm </a:t>
            </a:r>
            <a:r>
              <a:rPr lang="en-US" sz="1200" b="1" dirty="0" err="1" smtClean="0">
                <a:solidFill>
                  <a:srgbClr val="008000"/>
                </a:solidFill>
                <a:latin typeface="Arial"/>
                <a:cs typeface="Arial"/>
              </a:rPr>
              <a:t>boys. And</a:t>
            </a:r>
            <a:r>
              <a:rPr lang="en-US" sz="1200" b="1" dirty="0" smtClean="0">
                <a:solidFill>
                  <a:srgbClr val="008000"/>
                </a:solidFill>
                <a:latin typeface="Arial"/>
                <a:cs typeface="Arial"/>
              </a:rPr>
              <a:t> they tell me you are crooked and I answer: Yes, it      is true I have seen the gunman kill and go free to      kill </a:t>
            </a:r>
            <a:r>
              <a:rPr lang="en-US" sz="1200" b="1" dirty="0" err="1" smtClean="0">
                <a:solidFill>
                  <a:srgbClr val="008000"/>
                </a:solidFill>
                <a:latin typeface="Arial"/>
                <a:cs typeface="Arial"/>
              </a:rPr>
              <a:t>again. And</a:t>
            </a:r>
            <a:r>
              <a:rPr lang="en-US" sz="1200" b="1" dirty="0" smtClean="0">
                <a:solidFill>
                  <a:srgbClr val="008000"/>
                </a:solidFill>
                <a:latin typeface="Arial"/>
                <a:cs typeface="Arial"/>
              </a:rPr>
              <a:t> they tell me you are brutal and my reply is: On the      faces of women and children I have seen the marks      of wanton </a:t>
            </a:r>
            <a:r>
              <a:rPr lang="en-US" sz="1200" b="1" dirty="0" err="1" smtClean="0">
                <a:solidFill>
                  <a:srgbClr val="008000"/>
                </a:solidFill>
                <a:latin typeface="Arial"/>
                <a:cs typeface="Arial"/>
              </a:rPr>
              <a:t>hunger. And</a:t>
            </a:r>
            <a:r>
              <a:rPr lang="en-US" sz="1200" b="1" dirty="0" smtClean="0">
                <a:solidFill>
                  <a:srgbClr val="008000"/>
                </a:solidFill>
                <a:latin typeface="Arial"/>
                <a:cs typeface="Arial"/>
              </a:rPr>
              <a:t> having answered so I turn once more to those who      sneer at this my city, and I give them back the sneer      and say to </a:t>
            </a:r>
            <a:r>
              <a:rPr lang="en-US" sz="1200" b="1" dirty="0" err="1" smtClean="0">
                <a:solidFill>
                  <a:srgbClr val="008000"/>
                </a:solidFill>
                <a:latin typeface="Arial"/>
                <a:cs typeface="Arial"/>
              </a:rPr>
              <a:t>them: Come</a:t>
            </a:r>
            <a:r>
              <a:rPr lang="en-US" sz="1200" b="1" dirty="0" smtClean="0">
                <a:solidFill>
                  <a:srgbClr val="008000"/>
                </a:solidFill>
                <a:latin typeface="Arial"/>
                <a:cs typeface="Arial"/>
              </a:rPr>
              <a:t> and show me another city with lifted head </a:t>
            </a:r>
            <a:endParaRPr lang="en-US" dirty="0"/>
          </a:p>
        </p:txBody>
      </p:sp>
      <p:sp>
        <p:nvSpPr>
          <p:cNvPr id="4" name="Slide Number Placeholder 3"/>
          <p:cNvSpPr>
            <a:spLocks noGrp="1"/>
          </p:cNvSpPr>
          <p:nvPr>
            <p:ph type="sldNum" sz="quarter" idx="10"/>
          </p:nvPr>
        </p:nvSpPr>
        <p:spPr/>
        <p:txBody>
          <a:bodyPr/>
          <a:lstStyle/>
          <a:p>
            <a:fld id="{29CC2AA2-4571-E14F-B5B9-77493ABAA3D2}"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0F47A1-BFB5-E949-B1DF-B2372F70510C}" type="datetimeFigureOut">
              <a:rPr lang="en-US" smtClean="0"/>
              <a:pPr/>
              <a:t>12/18/10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0F47A1-BFB5-E949-B1DF-B2372F70510C}" type="datetimeFigureOut">
              <a:rPr lang="en-US" smtClean="0"/>
              <a:pPr/>
              <a:t>12/18/10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0F47A1-BFB5-E949-B1DF-B2372F70510C}" type="datetimeFigureOut">
              <a:rPr lang="en-US" smtClean="0"/>
              <a:pPr/>
              <a:t>12/18/10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0F47A1-BFB5-E949-B1DF-B2372F70510C}" type="datetimeFigureOut">
              <a:rPr lang="en-US" smtClean="0"/>
              <a:pPr/>
              <a:t>12/18/10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0F47A1-BFB5-E949-B1DF-B2372F70510C}" type="datetimeFigureOut">
              <a:rPr lang="en-US" smtClean="0"/>
              <a:pPr/>
              <a:t>12/18/10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0F47A1-BFB5-E949-B1DF-B2372F70510C}" type="datetimeFigureOut">
              <a:rPr lang="en-US" smtClean="0"/>
              <a:pPr/>
              <a:t>12/18/10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0F47A1-BFB5-E949-B1DF-B2372F70510C}" type="datetimeFigureOut">
              <a:rPr lang="en-US" smtClean="0"/>
              <a:pPr/>
              <a:t>12/18/10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0F47A1-BFB5-E949-B1DF-B2372F70510C}" type="datetimeFigureOut">
              <a:rPr lang="en-US" smtClean="0"/>
              <a:pPr/>
              <a:t>12/18/10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0F47A1-BFB5-E949-B1DF-B2372F70510C}" type="datetimeFigureOut">
              <a:rPr lang="en-US" smtClean="0"/>
              <a:pPr/>
              <a:t>12/18/10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0F47A1-BFB5-E949-B1DF-B2372F70510C}" type="datetimeFigureOut">
              <a:rPr lang="en-US" smtClean="0"/>
              <a:pPr/>
              <a:t>12/18/10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0F47A1-BFB5-E949-B1DF-B2372F70510C}" type="datetimeFigureOut">
              <a:rPr lang="en-US" smtClean="0"/>
              <a:pPr/>
              <a:t>12/18/10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806956-95AB-D241-AF4E-21FF098BE12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0F47A1-BFB5-E949-B1DF-B2372F70510C}" type="datetimeFigureOut">
              <a:rPr lang="en-US" smtClean="0"/>
              <a:pPr/>
              <a:t>12/18/10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806956-95AB-D241-AF4E-21FF098BE12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Unknown"/>
          <p:cNvPicPr>
            <a:picLocks noChangeAspect="1"/>
          </p:cNvPicPr>
          <p:nvPr/>
        </p:nvPicPr>
        <p:blipFill>
          <a:blip r:embed="rId2"/>
          <a:stretch>
            <a:fillRect/>
          </a:stretch>
        </p:blipFill>
        <p:spPr>
          <a:xfrm>
            <a:off x="2020349" y="3813431"/>
            <a:ext cx="7156039" cy="3044569"/>
          </a:xfrm>
          <a:prstGeom prst="rect">
            <a:avLst/>
          </a:prstGeom>
        </p:spPr>
      </p:pic>
      <p:pic>
        <p:nvPicPr>
          <p:cNvPr id="5" name="Picture 4" descr="images.jpeg"/>
          <p:cNvPicPr>
            <a:picLocks noChangeAspect="1"/>
          </p:cNvPicPr>
          <p:nvPr/>
        </p:nvPicPr>
        <p:blipFill>
          <a:blip r:embed="rId3"/>
          <a:stretch>
            <a:fillRect/>
          </a:stretch>
        </p:blipFill>
        <p:spPr>
          <a:xfrm>
            <a:off x="2906888" y="0"/>
            <a:ext cx="6237112" cy="3824849"/>
          </a:xfrm>
          <a:prstGeom prst="rect">
            <a:avLst/>
          </a:prstGeom>
        </p:spPr>
      </p:pic>
      <p:pic>
        <p:nvPicPr>
          <p:cNvPr id="4" name="Picture 3" descr="images.jpeg"/>
          <p:cNvPicPr>
            <a:picLocks noChangeAspect="1"/>
          </p:cNvPicPr>
          <p:nvPr/>
        </p:nvPicPr>
        <p:blipFill>
          <a:blip r:embed="rId4"/>
          <a:stretch>
            <a:fillRect/>
          </a:stretch>
        </p:blipFill>
        <p:spPr>
          <a:xfrm>
            <a:off x="-1" y="0"/>
            <a:ext cx="2906889" cy="6858000"/>
          </a:xfrm>
          <a:prstGeom prst="rect">
            <a:avLst/>
          </a:prstGeom>
        </p:spPr>
      </p:pic>
      <p:sp>
        <p:nvSpPr>
          <p:cNvPr id="2" name="Title 1"/>
          <p:cNvSpPr>
            <a:spLocks noGrp="1"/>
          </p:cNvSpPr>
          <p:nvPr>
            <p:ph type="ctrTitle"/>
          </p:nvPr>
        </p:nvSpPr>
        <p:spPr>
          <a:xfrm>
            <a:off x="685800" y="2343406"/>
            <a:ext cx="7772400" cy="1470025"/>
          </a:xfrm>
        </p:spPr>
        <p:txBody>
          <a:bodyPr>
            <a:normAutofit/>
          </a:bodyPr>
          <a:lstStyle/>
          <a:p>
            <a:r>
              <a:rPr lang="en-US" sz="6000" b="1" dirty="0" smtClean="0">
                <a:solidFill>
                  <a:srgbClr val="DC231B"/>
                </a:solidFill>
                <a:latin typeface="Marker Felt"/>
                <a:cs typeface="Marker Felt"/>
              </a:rPr>
              <a:t>Poetry Project </a:t>
            </a:r>
            <a:endParaRPr lang="en-US" sz="6000" b="1" dirty="0">
              <a:solidFill>
                <a:srgbClr val="DC231B"/>
              </a:solidFill>
              <a:latin typeface="Marker Felt"/>
              <a:cs typeface="Marker Felt"/>
            </a:endParaRPr>
          </a:p>
        </p:txBody>
      </p:sp>
      <p:sp>
        <p:nvSpPr>
          <p:cNvPr id="3" name="Subtitle 2"/>
          <p:cNvSpPr>
            <a:spLocks noGrp="1"/>
          </p:cNvSpPr>
          <p:nvPr>
            <p:ph type="subTitle" idx="1"/>
          </p:nvPr>
        </p:nvSpPr>
        <p:spPr>
          <a:xfrm>
            <a:off x="2743200" y="3824849"/>
            <a:ext cx="6400800" cy="1752600"/>
          </a:xfrm>
        </p:spPr>
        <p:txBody>
          <a:bodyPr>
            <a:noAutofit/>
          </a:bodyPr>
          <a:lstStyle/>
          <a:p>
            <a:r>
              <a:rPr lang="en-US" sz="3300" dirty="0" smtClean="0">
                <a:solidFill>
                  <a:srgbClr val="DC231B"/>
                </a:solidFill>
                <a:latin typeface="Arial Black"/>
                <a:cs typeface="Arial Black"/>
              </a:rPr>
              <a:t>Abby Tobin</a:t>
            </a:r>
          </a:p>
          <a:p>
            <a:r>
              <a:rPr lang="en-US" sz="3300" dirty="0" smtClean="0">
                <a:solidFill>
                  <a:srgbClr val="DC231B"/>
                </a:solidFill>
                <a:latin typeface="Arial Black"/>
                <a:cs typeface="Arial Black"/>
              </a:rPr>
              <a:t>Katie </a:t>
            </a:r>
            <a:r>
              <a:rPr lang="en-US" sz="3300" dirty="0" err="1" smtClean="0">
                <a:solidFill>
                  <a:srgbClr val="DC231B"/>
                </a:solidFill>
                <a:latin typeface="Arial Black"/>
                <a:cs typeface="Arial Black"/>
              </a:rPr>
              <a:t>Faley</a:t>
            </a:r>
            <a:endParaRPr lang="en-US" sz="3300" dirty="0" smtClean="0">
              <a:solidFill>
                <a:srgbClr val="DC231B"/>
              </a:solidFill>
              <a:latin typeface="Arial Black"/>
              <a:cs typeface="Arial Black"/>
            </a:endParaRPr>
          </a:p>
          <a:p>
            <a:r>
              <a:rPr lang="en-US" sz="3300" dirty="0" smtClean="0">
                <a:solidFill>
                  <a:srgbClr val="DC231B"/>
                </a:solidFill>
                <a:latin typeface="Arial Black"/>
                <a:cs typeface="Arial Black"/>
              </a:rPr>
              <a:t>Haley </a:t>
            </a:r>
            <a:r>
              <a:rPr lang="en-US" sz="3300" dirty="0" err="1" smtClean="0">
                <a:solidFill>
                  <a:srgbClr val="DC231B"/>
                </a:solidFill>
                <a:latin typeface="Arial Black"/>
                <a:cs typeface="Arial Black"/>
              </a:rPr>
              <a:t>Tange</a:t>
            </a:r>
            <a:r>
              <a:rPr lang="en-US" sz="3300" dirty="0" err="1">
                <a:solidFill>
                  <a:srgbClr val="DC231B"/>
                </a:solidFill>
                <a:latin typeface="Arial Black"/>
                <a:cs typeface="Arial Black"/>
              </a:rPr>
              <a:t>l</a:t>
            </a:r>
            <a:endParaRPr lang="en-US" sz="3300" dirty="0">
              <a:solidFill>
                <a:srgbClr val="DC231B"/>
              </a:solidFill>
              <a:latin typeface="Arial Black"/>
              <a:cs typeface="Arial Black"/>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6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66CCFF"/>
                </a:solidFill>
                <a:latin typeface="Rosewood Std Regular"/>
                <a:cs typeface="Rosewood Std Regular"/>
              </a:rPr>
              <a:t>Analysis of BIRCHES:</a:t>
            </a:r>
            <a:endParaRPr lang="en-US" dirty="0">
              <a:solidFill>
                <a:srgbClr val="66CCFF"/>
              </a:solidFill>
              <a:latin typeface="Rosewood Std Regular"/>
              <a:cs typeface="Rosewood Std Regular"/>
            </a:endParaRPr>
          </a:p>
        </p:txBody>
      </p:sp>
      <p:sp>
        <p:nvSpPr>
          <p:cNvPr id="3" name="Content Placeholder 2"/>
          <p:cNvSpPr>
            <a:spLocks noGrp="1"/>
          </p:cNvSpPr>
          <p:nvPr>
            <p:ph idx="1"/>
          </p:nvPr>
        </p:nvSpPr>
        <p:spPr/>
        <p:txBody>
          <a:bodyPr>
            <a:normAutofit fontScale="92500" lnSpcReduction="10000"/>
          </a:bodyPr>
          <a:lstStyle/>
          <a:p>
            <a:r>
              <a:rPr lang="en-US" dirty="0" smtClean="0">
                <a:solidFill>
                  <a:srgbClr val="66CCFF"/>
                </a:solidFill>
              </a:rPr>
              <a:t>The Poem is very detailed filled. </a:t>
            </a:r>
          </a:p>
          <a:p>
            <a:r>
              <a:rPr lang="en-US" dirty="0" smtClean="0">
                <a:solidFill>
                  <a:srgbClr val="66CCFF"/>
                </a:solidFill>
              </a:rPr>
              <a:t>I found its theme to be when </a:t>
            </a:r>
            <a:r>
              <a:rPr lang="en-US" dirty="0">
                <a:solidFill>
                  <a:srgbClr val="66CCFF"/>
                </a:solidFill>
              </a:rPr>
              <a:t>things are going bad, you </a:t>
            </a:r>
            <a:r>
              <a:rPr lang="en-US" dirty="0" smtClean="0">
                <a:solidFill>
                  <a:srgbClr val="66CCFF"/>
                </a:solidFill>
              </a:rPr>
              <a:t>can’t </a:t>
            </a:r>
            <a:r>
              <a:rPr lang="en-US" dirty="0">
                <a:solidFill>
                  <a:srgbClr val="66CCFF"/>
                </a:solidFill>
              </a:rPr>
              <a:t>run from them you have to fight through </a:t>
            </a:r>
            <a:r>
              <a:rPr lang="en-US" dirty="0" smtClean="0">
                <a:solidFill>
                  <a:srgbClr val="66CCFF"/>
                </a:solidFill>
              </a:rPr>
              <a:t>it. </a:t>
            </a:r>
          </a:p>
          <a:p>
            <a:pPr>
              <a:buNone/>
            </a:pPr>
            <a:r>
              <a:rPr lang="en-US" dirty="0" smtClean="0">
                <a:solidFill>
                  <a:srgbClr val="66CCFF"/>
                </a:solidFill>
              </a:rPr>
              <a:t>Poetic Devices</a:t>
            </a:r>
          </a:p>
          <a:p>
            <a:r>
              <a:rPr lang="en-US" dirty="0" smtClean="0">
                <a:solidFill>
                  <a:srgbClr val="66CCFF"/>
                </a:solidFill>
              </a:rPr>
              <a:t>metaphor </a:t>
            </a:r>
            <a:r>
              <a:rPr lang="en-US" dirty="0">
                <a:solidFill>
                  <a:srgbClr val="66CCFF"/>
                </a:solidFill>
              </a:rPr>
              <a:t>because it compares life with </a:t>
            </a:r>
            <a:r>
              <a:rPr lang="en-US" dirty="0" smtClean="0">
                <a:solidFill>
                  <a:srgbClr val="66CCFF"/>
                </a:solidFill>
              </a:rPr>
              <a:t>nature.</a:t>
            </a:r>
            <a:endParaRPr lang="en-US" dirty="0">
              <a:solidFill>
                <a:srgbClr val="66CCFF"/>
              </a:solidFill>
            </a:endParaRPr>
          </a:p>
          <a:p>
            <a:r>
              <a:rPr lang="en-US" dirty="0" smtClean="0">
                <a:solidFill>
                  <a:srgbClr val="66CCFF"/>
                </a:solidFill>
              </a:rPr>
              <a:t>tone </a:t>
            </a:r>
            <a:r>
              <a:rPr lang="en-US" dirty="0">
                <a:solidFill>
                  <a:srgbClr val="66CCFF"/>
                </a:solidFill>
              </a:rPr>
              <a:t>because it gives a lot of detail, which gives you a good picture of in your mind of what’s going on in your mind. </a:t>
            </a:r>
          </a:p>
          <a:p>
            <a:endParaRPr lang="en-US" dirty="0">
              <a:solidFill>
                <a:srgbClr val="66CCFF"/>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lumMod val="60000"/>
            <a:lumOff val="40000"/>
          </a:schemeClr>
        </a:solidFill>
        <a:effectLst/>
      </p:bgPr>
    </p:bg>
    <p:spTree>
      <p:nvGrpSpPr>
        <p:cNvPr id="1" name=""/>
        <p:cNvGrpSpPr/>
        <p:nvPr/>
      </p:nvGrpSpPr>
      <p:grpSpPr>
        <a:xfrm>
          <a:off x="0" y="0"/>
          <a:ext cx="0" cy="0"/>
          <a:chOff x="0" y="0"/>
          <a:chExt cx="0" cy="0"/>
        </a:xfrm>
      </p:grpSpPr>
      <p:pic>
        <p:nvPicPr>
          <p:cNvPr id="4" name="Picture 3" descr="images.jpeg"/>
          <p:cNvPicPr>
            <a:picLocks noChangeAspect="1"/>
          </p:cNvPicPr>
          <p:nvPr/>
        </p:nvPicPr>
        <p:blipFill>
          <a:blip r:embed="rId2"/>
          <a:stretch>
            <a:fillRect/>
          </a:stretch>
        </p:blipFill>
        <p:spPr>
          <a:xfrm rot="1275242">
            <a:off x="6573205" y="1697687"/>
            <a:ext cx="2006988" cy="2461774"/>
          </a:xfrm>
          <a:prstGeom prst="rect">
            <a:avLst/>
          </a:prstGeom>
        </p:spPr>
      </p:pic>
      <p:sp>
        <p:nvSpPr>
          <p:cNvPr id="2" name="Title 1"/>
          <p:cNvSpPr>
            <a:spLocks noGrp="1"/>
          </p:cNvSpPr>
          <p:nvPr>
            <p:ph type="title"/>
          </p:nvPr>
        </p:nvSpPr>
        <p:spPr/>
        <p:txBody>
          <a:bodyPr/>
          <a:lstStyle/>
          <a:p>
            <a:r>
              <a:rPr lang="en-US" dirty="0" smtClean="0">
                <a:solidFill>
                  <a:srgbClr val="660066"/>
                </a:solidFill>
                <a:latin typeface="Princetown LET"/>
                <a:cs typeface="Princetown LET"/>
              </a:rPr>
              <a:t>Summary of Birches</a:t>
            </a:r>
            <a:endParaRPr lang="en-US" dirty="0">
              <a:solidFill>
                <a:srgbClr val="660066"/>
              </a:solidFill>
              <a:latin typeface="Princetown LET"/>
              <a:cs typeface="Princetown LET"/>
            </a:endParaRPr>
          </a:p>
        </p:txBody>
      </p:sp>
      <p:sp>
        <p:nvSpPr>
          <p:cNvPr id="3" name="Content Placeholder 2"/>
          <p:cNvSpPr>
            <a:spLocks noGrp="1"/>
          </p:cNvSpPr>
          <p:nvPr>
            <p:ph idx="1"/>
          </p:nvPr>
        </p:nvSpPr>
        <p:spPr>
          <a:xfrm>
            <a:off x="457200" y="1417638"/>
            <a:ext cx="5923920" cy="4708525"/>
          </a:xfrm>
        </p:spPr>
        <p:txBody>
          <a:bodyPr>
            <a:normAutofit fontScale="85000" lnSpcReduction="20000"/>
          </a:bodyPr>
          <a:lstStyle/>
          <a:p>
            <a:r>
              <a:rPr lang="en-US" dirty="0" smtClean="0">
                <a:solidFill>
                  <a:srgbClr val="660066"/>
                </a:solidFill>
              </a:rPr>
              <a:t>The </a:t>
            </a:r>
            <a:r>
              <a:rPr lang="en-US" dirty="0">
                <a:solidFill>
                  <a:srgbClr val="660066"/>
                </a:solidFill>
              </a:rPr>
              <a:t>basic story line is about a boy traveling through the forest.</a:t>
            </a:r>
            <a:r>
              <a:rPr lang="en-US" dirty="0" smtClean="0">
                <a:solidFill>
                  <a:srgbClr val="660066"/>
                </a:solidFill>
              </a:rPr>
              <a:t> </a:t>
            </a:r>
          </a:p>
          <a:p>
            <a:r>
              <a:rPr lang="en-US" dirty="0" smtClean="0">
                <a:solidFill>
                  <a:srgbClr val="660066"/>
                </a:solidFill>
              </a:rPr>
              <a:t>It </a:t>
            </a:r>
            <a:r>
              <a:rPr lang="en-US" dirty="0">
                <a:solidFill>
                  <a:srgbClr val="660066"/>
                </a:solidFill>
              </a:rPr>
              <a:t>describes what he is experiencing while on his journey.</a:t>
            </a:r>
            <a:r>
              <a:rPr lang="en-US" dirty="0" smtClean="0">
                <a:solidFill>
                  <a:srgbClr val="660066"/>
                </a:solidFill>
              </a:rPr>
              <a:t> </a:t>
            </a:r>
          </a:p>
          <a:p>
            <a:r>
              <a:rPr lang="en-US" dirty="0" smtClean="0">
                <a:solidFill>
                  <a:srgbClr val="660066"/>
                </a:solidFill>
              </a:rPr>
              <a:t>The </a:t>
            </a:r>
            <a:r>
              <a:rPr lang="en-US" dirty="0">
                <a:solidFill>
                  <a:srgbClr val="660066"/>
                </a:solidFill>
              </a:rPr>
              <a:t>poem explains that he lives to far out to go into town and play with the other children. </a:t>
            </a:r>
            <a:r>
              <a:rPr lang="en-US" dirty="0" smtClean="0">
                <a:solidFill>
                  <a:srgbClr val="660066"/>
                </a:solidFill>
              </a:rPr>
              <a:t> </a:t>
            </a:r>
          </a:p>
          <a:p>
            <a:r>
              <a:rPr lang="en-US" dirty="0" smtClean="0">
                <a:solidFill>
                  <a:srgbClr val="660066"/>
                </a:solidFill>
              </a:rPr>
              <a:t>He </a:t>
            </a:r>
            <a:r>
              <a:rPr lang="en-US" dirty="0">
                <a:solidFill>
                  <a:srgbClr val="660066"/>
                </a:solidFill>
              </a:rPr>
              <a:t>has to figure out what to do to keep himself occupied</a:t>
            </a:r>
            <a:r>
              <a:rPr lang="en-US" dirty="0" smtClean="0">
                <a:solidFill>
                  <a:srgbClr val="660066"/>
                </a:solidFill>
              </a:rPr>
              <a:t>.</a:t>
            </a:r>
          </a:p>
          <a:p>
            <a:r>
              <a:rPr lang="en-US" dirty="0" smtClean="0">
                <a:solidFill>
                  <a:srgbClr val="660066"/>
                </a:solidFill>
              </a:rPr>
              <a:t> </a:t>
            </a:r>
            <a:r>
              <a:rPr lang="en-US" dirty="0">
                <a:solidFill>
                  <a:srgbClr val="660066"/>
                </a:solidFill>
              </a:rPr>
              <a:t>In the middle of the poem the young boy is climbing trees and swinging on branches. He is finding his own fun with what is has in the forest.</a:t>
            </a:r>
          </a:p>
          <a:p>
            <a:endParaRPr lang="en-US" dirty="0">
              <a:solidFill>
                <a:srgbClr val="660066"/>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5E165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910689" cy="727252"/>
          </a:xfrm>
        </p:spPr>
        <p:txBody>
          <a:bodyPr>
            <a:normAutofit fontScale="90000"/>
          </a:bodyPr>
          <a:lstStyle/>
          <a:p>
            <a:r>
              <a:rPr lang="en-US" dirty="0" smtClean="0">
                <a:solidFill>
                  <a:srgbClr val="ED6936"/>
                </a:solidFill>
                <a:latin typeface="Braggadocio"/>
                <a:cs typeface="Braggadocio"/>
              </a:rPr>
              <a:t>CHICAGO</a:t>
            </a:r>
            <a:r>
              <a:rPr lang="en-US" dirty="0" smtClean="0">
                <a:solidFill>
                  <a:srgbClr val="ED6936"/>
                </a:solidFill>
              </a:rPr>
              <a:t>: </a:t>
            </a:r>
            <a:r>
              <a:rPr lang="en-US" dirty="0" smtClean="0">
                <a:solidFill>
                  <a:srgbClr val="ED6936"/>
                </a:solidFill>
                <a:latin typeface="Arial"/>
                <a:cs typeface="Arial"/>
              </a:rPr>
              <a:t>Carl Sandburg</a:t>
            </a:r>
            <a:endParaRPr lang="en-US" dirty="0">
              <a:solidFill>
                <a:srgbClr val="ED6936"/>
              </a:solidFill>
              <a:latin typeface="Arial"/>
              <a:cs typeface="Arial"/>
            </a:endParaRPr>
          </a:p>
        </p:txBody>
      </p:sp>
      <p:sp>
        <p:nvSpPr>
          <p:cNvPr id="3" name="Content Placeholder 2"/>
          <p:cNvSpPr>
            <a:spLocks noGrp="1"/>
          </p:cNvSpPr>
          <p:nvPr>
            <p:ph idx="1"/>
          </p:nvPr>
        </p:nvSpPr>
        <p:spPr>
          <a:xfrm>
            <a:off x="0" y="1030110"/>
            <a:ext cx="9144000" cy="5827890"/>
          </a:xfrm>
        </p:spPr>
        <p:txBody>
          <a:bodyPr numCol="2">
            <a:noAutofit/>
          </a:bodyPr>
          <a:lstStyle/>
          <a:p>
            <a:pPr>
              <a:buNone/>
            </a:pPr>
            <a:r>
              <a:rPr lang="en-US" sz="2000" b="1" dirty="0" smtClean="0">
                <a:solidFill>
                  <a:srgbClr val="ED6936"/>
                </a:solidFill>
                <a:latin typeface="Arial"/>
                <a:cs typeface="Arial"/>
              </a:rPr>
              <a:t>HOG Butcher for the World,      Tool Maker, Stacker of Wheat,      Player with Railroads and the Nation's Freight Handler;      Stormy, husky, brawling,      City of the Big Shoulders:</a:t>
            </a:r>
          </a:p>
          <a:p>
            <a:pPr>
              <a:buNone/>
            </a:pPr>
            <a:r>
              <a:rPr lang="en-US" sz="2000" b="1" dirty="0" smtClean="0">
                <a:solidFill>
                  <a:srgbClr val="ED6936"/>
                </a:solidFill>
                <a:latin typeface="Arial"/>
                <a:cs typeface="Arial"/>
              </a:rPr>
              <a:t>They tell me you are wicked and I believe them, for I      have seen your painted women under the gas lamps      luring the farm </a:t>
            </a:r>
            <a:r>
              <a:rPr lang="en-US" sz="2000" b="1" dirty="0" err="1" smtClean="0">
                <a:solidFill>
                  <a:srgbClr val="ED6936"/>
                </a:solidFill>
                <a:latin typeface="Arial"/>
                <a:cs typeface="Arial"/>
              </a:rPr>
              <a:t>boys. And</a:t>
            </a:r>
            <a:r>
              <a:rPr lang="en-US" sz="2000" b="1" dirty="0" smtClean="0">
                <a:solidFill>
                  <a:srgbClr val="ED6936"/>
                </a:solidFill>
                <a:latin typeface="Arial"/>
                <a:cs typeface="Arial"/>
              </a:rPr>
              <a:t> they tell me you are crooked and I answer: Yes, it      is true I have seen the gunman kill and go free to      kill </a:t>
            </a:r>
            <a:r>
              <a:rPr lang="en-US" sz="2000" b="1" dirty="0" err="1" smtClean="0">
                <a:solidFill>
                  <a:srgbClr val="ED6936"/>
                </a:solidFill>
                <a:latin typeface="Arial"/>
                <a:cs typeface="Arial"/>
              </a:rPr>
              <a:t>again. And</a:t>
            </a:r>
            <a:r>
              <a:rPr lang="en-US" sz="2000" b="1" dirty="0" smtClean="0">
                <a:solidFill>
                  <a:srgbClr val="ED6936"/>
                </a:solidFill>
                <a:latin typeface="Arial"/>
                <a:cs typeface="Arial"/>
              </a:rPr>
              <a:t> they tell me you are brutal and my reply is: On the      faces of women and children I have seen the marks      of wanton </a:t>
            </a:r>
            <a:r>
              <a:rPr lang="en-US" sz="2000" b="1" dirty="0" err="1" smtClean="0">
                <a:solidFill>
                  <a:srgbClr val="ED6936"/>
                </a:solidFill>
                <a:latin typeface="Arial"/>
                <a:cs typeface="Arial"/>
              </a:rPr>
              <a:t>hunger. And</a:t>
            </a:r>
            <a:r>
              <a:rPr lang="en-US" sz="2000" b="1" dirty="0" smtClean="0">
                <a:solidFill>
                  <a:srgbClr val="ED6936"/>
                </a:solidFill>
                <a:latin typeface="Arial"/>
                <a:cs typeface="Arial"/>
              </a:rPr>
              <a:t> having answered so I turn once more to those who      sneer at this my city, and I give them back the sneer      and say to </a:t>
            </a:r>
            <a:r>
              <a:rPr lang="en-US" sz="2000" b="1" dirty="0" err="1" smtClean="0">
                <a:solidFill>
                  <a:srgbClr val="ED6936"/>
                </a:solidFill>
                <a:latin typeface="Arial"/>
                <a:cs typeface="Arial"/>
              </a:rPr>
              <a:t>them: Come</a:t>
            </a:r>
            <a:r>
              <a:rPr lang="en-US" sz="2000" b="1" dirty="0" smtClean="0">
                <a:solidFill>
                  <a:srgbClr val="ED6936"/>
                </a:solidFill>
                <a:latin typeface="Arial"/>
                <a:cs typeface="Arial"/>
              </a:rPr>
              <a:t> and show me another city with lifted head singing      so proud to be alive and coarse and strong and </a:t>
            </a:r>
            <a:r>
              <a:rPr lang="en-US" sz="2000" b="1" dirty="0" err="1" smtClean="0">
                <a:solidFill>
                  <a:srgbClr val="ED6936"/>
                </a:solidFill>
                <a:latin typeface="Arial"/>
                <a:cs typeface="Arial"/>
              </a:rPr>
              <a:t>cunning. Flinging</a:t>
            </a:r>
            <a:r>
              <a:rPr lang="en-US" sz="2000" b="1" dirty="0" smtClean="0">
                <a:solidFill>
                  <a:srgbClr val="ED6936"/>
                </a:solidFill>
                <a:latin typeface="Arial"/>
                <a:cs typeface="Arial"/>
              </a:rPr>
              <a:t> magnetic curses amid the toil of piling job on      job, here is a tall bold slugger set vivid against the      little soft cities;</a:t>
            </a:r>
            <a:endParaRPr lang="en-US" sz="2000" b="1" dirty="0">
              <a:solidFill>
                <a:srgbClr val="ED6936"/>
              </a:solidFill>
              <a:latin typeface="Arial"/>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660066"/>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778" y="211667"/>
            <a:ext cx="8650111" cy="6307666"/>
          </a:xfrm>
        </p:spPr>
        <p:txBody>
          <a:bodyPr numCol="2">
            <a:normAutofit fontScale="55000" lnSpcReduction="20000"/>
          </a:bodyPr>
          <a:lstStyle/>
          <a:p>
            <a:pPr>
              <a:buNone/>
            </a:pPr>
            <a:r>
              <a:rPr lang="en-US" sz="4211" b="1" dirty="0" smtClean="0">
                <a:solidFill>
                  <a:srgbClr val="ED6936"/>
                </a:solidFill>
                <a:latin typeface="Arial"/>
                <a:cs typeface="Arial"/>
              </a:rPr>
              <a:t>Fierce </a:t>
            </a:r>
            <a:r>
              <a:rPr lang="en-US" sz="4211" b="1" dirty="0">
                <a:solidFill>
                  <a:srgbClr val="ED6936"/>
                </a:solidFill>
                <a:latin typeface="Arial"/>
                <a:cs typeface="Arial"/>
              </a:rPr>
              <a:t>as a dog with tongue lapping for action, cunning      as a savage pitted against the wilderness,           Bareheaded,           Shoveling,           Wrecking,           Planning,           Building, breaking, </a:t>
            </a:r>
            <a:r>
              <a:rPr lang="en-US" sz="4211" b="1" dirty="0" err="1">
                <a:solidFill>
                  <a:srgbClr val="ED6936"/>
                </a:solidFill>
                <a:latin typeface="Arial"/>
                <a:cs typeface="Arial"/>
              </a:rPr>
              <a:t>rebuilding, Under</a:t>
            </a:r>
            <a:r>
              <a:rPr lang="en-US" sz="4211" b="1" dirty="0">
                <a:solidFill>
                  <a:srgbClr val="ED6936"/>
                </a:solidFill>
                <a:latin typeface="Arial"/>
                <a:cs typeface="Arial"/>
              </a:rPr>
              <a:t> the smoke, dust all over his mouth, laughing with      white </a:t>
            </a:r>
            <a:r>
              <a:rPr lang="en-US" sz="4211" b="1" dirty="0" err="1">
                <a:solidFill>
                  <a:srgbClr val="ED6936"/>
                </a:solidFill>
                <a:latin typeface="Arial"/>
                <a:cs typeface="Arial"/>
              </a:rPr>
              <a:t>teeth, Under</a:t>
            </a:r>
            <a:r>
              <a:rPr lang="en-US" sz="4211" b="1" dirty="0">
                <a:solidFill>
                  <a:srgbClr val="ED6936"/>
                </a:solidFill>
                <a:latin typeface="Arial"/>
                <a:cs typeface="Arial"/>
              </a:rPr>
              <a:t> the terrible burden of destiny laughing as a young      man </a:t>
            </a:r>
            <a:r>
              <a:rPr lang="en-US" sz="4211" b="1" dirty="0" err="1">
                <a:solidFill>
                  <a:srgbClr val="ED6936"/>
                </a:solidFill>
                <a:latin typeface="Arial"/>
                <a:cs typeface="Arial"/>
              </a:rPr>
              <a:t>laughs, Laughing</a:t>
            </a:r>
            <a:r>
              <a:rPr lang="en-US" sz="4211" b="1" dirty="0">
                <a:solidFill>
                  <a:srgbClr val="ED6936"/>
                </a:solidFill>
                <a:latin typeface="Arial"/>
                <a:cs typeface="Arial"/>
              </a:rPr>
              <a:t> even as an ignorant fighter laughs who has      never lost a </a:t>
            </a:r>
            <a:r>
              <a:rPr lang="en-US" sz="4211" b="1" dirty="0" err="1">
                <a:solidFill>
                  <a:srgbClr val="ED6936"/>
                </a:solidFill>
                <a:latin typeface="Arial"/>
                <a:cs typeface="Arial"/>
              </a:rPr>
              <a:t>battle, Bragging</a:t>
            </a:r>
            <a:r>
              <a:rPr lang="en-US" sz="4211" b="1" dirty="0">
                <a:solidFill>
                  <a:srgbClr val="ED6936"/>
                </a:solidFill>
                <a:latin typeface="Arial"/>
                <a:cs typeface="Arial"/>
              </a:rPr>
              <a:t> and laughing that under his wrist is the pulse.      and under his ribs the heart of the people,                </a:t>
            </a:r>
            <a:r>
              <a:rPr lang="en-US" sz="4211" b="1" dirty="0" err="1">
                <a:solidFill>
                  <a:srgbClr val="ED6936"/>
                </a:solidFill>
                <a:latin typeface="Arial"/>
                <a:cs typeface="Arial"/>
              </a:rPr>
              <a:t>Laughing! Laughing</a:t>
            </a:r>
            <a:r>
              <a:rPr lang="en-US" sz="4211" b="1" dirty="0">
                <a:solidFill>
                  <a:srgbClr val="ED6936"/>
                </a:solidFill>
                <a:latin typeface="Arial"/>
                <a:cs typeface="Arial"/>
              </a:rPr>
              <a:t> the stormy, husky, brawling laughter of      Youth, half-naked, sweating, proud to be Hog      Butcher, Tool Maker, Stacker of Wheat, Player with      Railroads and Freight Handler to the Nation.	</a:t>
            </a:r>
            <a:r>
              <a:rPr lang="en-US" b="1" dirty="0">
                <a:solidFill>
                  <a:srgbClr val="ED6936"/>
                </a:solidFill>
                <a:latin typeface="Arial"/>
                <a:cs typeface="Arial"/>
              </a:rPr>
              <a:t>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r>
              <a:rPr lang="en-US" dirty="0" smtClean="0">
                <a:solidFill>
                  <a:srgbClr val="58EAFD"/>
                </a:solidFill>
                <a:latin typeface="Ayuthaya"/>
                <a:cs typeface="Ayuthaya"/>
              </a:rPr>
              <a:t>Carl Sandburg (1878-1967)</a:t>
            </a:r>
            <a:br>
              <a:rPr lang="en-US" dirty="0" smtClean="0">
                <a:solidFill>
                  <a:srgbClr val="58EAFD"/>
                </a:solidFill>
                <a:latin typeface="Ayuthaya"/>
                <a:cs typeface="Ayuthaya"/>
              </a:rPr>
            </a:br>
            <a:endParaRPr lang="en-US" dirty="0">
              <a:solidFill>
                <a:srgbClr val="58EAFD"/>
              </a:solidFill>
              <a:latin typeface="Ayuthaya"/>
              <a:cs typeface="Ayuthaya"/>
            </a:endParaRPr>
          </a:p>
        </p:txBody>
      </p:sp>
      <p:sp>
        <p:nvSpPr>
          <p:cNvPr id="3" name="Content Placeholder 2"/>
          <p:cNvSpPr>
            <a:spLocks noGrp="1"/>
          </p:cNvSpPr>
          <p:nvPr>
            <p:ph idx="1"/>
          </p:nvPr>
        </p:nvSpPr>
        <p:spPr>
          <a:xfrm>
            <a:off x="0" y="913210"/>
            <a:ext cx="9144000" cy="5944790"/>
          </a:xfrm>
        </p:spPr>
        <p:txBody>
          <a:bodyPr numCol="2">
            <a:noAutofit/>
          </a:bodyPr>
          <a:lstStyle/>
          <a:p>
            <a:pPr lvl="0"/>
            <a:r>
              <a:rPr lang="en-US" sz="1400" dirty="0" smtClean="0">
                <a:solidFill>
                  <a:srgbClr val="58EAFD"/>
                </a:solidFill>
                <a:latin typeface="Ayuthaya"/>
                <a:cs typeface="Ayuthaya"/>
              </a:rPr>
              <a:t>He </a:t>
            </a:r>
            <a:r>
              <a:rPr lang="en-US" sz="1400" dirty="0">
                <a:solidFill>
                  <a:srgbClr val="58EAFD"/>
                </a:solidFill>
                <a:latin typeface="Ayuthaya"/>
                <a:cs typeface="Ayuthaya"/>
              </a:rPr>
              <a:t>captured the spirit of industrial</a:t>
            </a:r>
            <a:r>
              <a:rPr lang="en-US" sz="1400" dirty="0" smtClean="0">
                <a:solidFill>
                  <a:srgbClr val="58EAFD"/>
                </a:solidFill>
                <a:latin typeface="Ayuthaya"/>
                <a:cs typeface="Ayuthaya"/>
              </a:rPr>
              <a:t>:  </a:t>
            </a:r>
            <a:r>
              <a:rPr lang="en-US" sz="1400" dirty="0">
                <a:solidFill>
                  <a:srgbClr val="58EAFD"/>
                </a:solidFill>
                <a:latin typeface="Ayuthaya"/>
                <a:cs typeface="Ayuthaya"/>
              </a:rPr>
              <a:t>working class.</a:t>
            </a:r>
          </a:p>
          <a:p>
            <a:pPr lvl="0"/>
            <a:r>
              <a:rPr lang="en-US" sz="1400" dirty="0">
                <a:solidFill>
                  <a:srgbClr val="58EAFD"/>
                </a:solidFill>
                <a:latin typeface="Ayuthaya"/>
                <a:cs typeface="Ayuthaya"/>
              </a:rPr>
              <a:t>Poems about mills, factories, meatpacking houses and railroads. </a:t>
            </a:r>
            <a:endParaRPr lang="en-US" sz="1400" dirty="0" smtClean="0">
              <a:solidFill>
                <a:srgbClr val="58EAFD"/>
              </a:solidFill>
              <a:latin typeface="Ayuthaya"/>
              <a:cs typeface="Ayuthaya"/>
            </a:endParaRPr>
          </a:p>
          <a:p>
            <a:pPr>
              <a:buNone/>
            </a:pPr>
            <a:r>
              <a:rPr lang="en-US" sz="1400" dirty="0" smtClean="0">
                <a:solidFill>
                  <a:srgbClr val="58EAFD"/>
                </a:solidFill>
                <a:latin typeface="Ayuthaya"/>
                <a:cs typeface="Ayuthaya"/>
              </a:rPr>
              <a:t>Beginning</a:t>
            </a:r>
            <a:r>
              <a:rPr lang="en-US" sz="1400" dirty="0">
                <a:solidFill>
                  <a:srgbClr val="58EAFD"/>
                </a:solidFill>
                <a:latin typeface="Ayuthaya"/>
                <a:cs typeface="Ayuthaya"/>
              </a:rPr>
              <a:t>- </a:t>
            </a:r>
          </a:p>
          <a:p>
            <a:pPr lvl="0"/>
            <a:r>
              <a:rPr lang="en-US" sz="1400" dirty="0">
                <a:solidFill>
                  <a:srgbClr val="58EAFD"/>
                </a:solidFill>
                <a:latin typeface="Ayuthaya"/>
                <a:cs typeface="Ayuthaya"/>
              </a:rPr>
              <a:t>son of Swedish immigrants</a:t>
            </a:r>
          </a:p>
          <a:p>
            <a:pPr lvl="0"/>
            <a:r>
              <a:rPr lang="en-US" sz="1400" dirty="0">
                <a:solidFill>
                  <a:srgbClr val="58EAFD"/>
                </a:solidFill>
                <a:latin typeface="Ayuthaya"/>
                <a:cs typeface="Ayuthaya"/>
              </a:rPr>
              <a:t>born and raised in Galesburg, IL</a:t>
            </a:r>
          </a:p>
          <a:p>
            <a:pPr lvl="0"/>
            <a:r>
              <a:rPr lang="en-US" sz="1400" dirty="0">
                <a:solidFill>
                  <a:srgbClr val="58EAFD"/>
                </a:solidFill>
                <a:latin typeface="Ayuthaya"/>
                <a:cs typeface="Ayuthaya"/>
              </a:rPr>
              <a:t>only had grade school education</a:t>
            </a:r>
          </a:p>
          <a:p>
            <a:pPr lvl="0"/>
            <a:r>
              <a:rPr lang="en-US" sz="1400" dirty="0">
                <a:solidFill>
                  <a:srgbClr val="58EAFD"/>
                </a:solidFill>
                <a:latin typeface="Ayuthaya"/>
                <a:cs typeface="Ayuthaya"/>
              </a:rPr>
              <a:t>1898, 19yrs old enlisted in the army.</a:t>
            </a:r>
          </a:p>
          <a:p>
            <a:pPr lvl="0"/>
            <a:r>
              <a:rPr lang="en-US" sz="1400" dirty="0">
                <a:solidFill>
                  <a:srgbClr val="58EAFD"/>
                </a:solidFill>
                <a:latin typeface="Ayuthaya"/>
                <a:cs typeface="Ayuthaya"/>
              </a:rPr>
              <a:t>Then attended Lombard College, drop </a:t>
            </a:r>
            <a:r>
              <a:rPr lang="en-US" sz="1400" dirty="0" smtClean="0">
                <a:solidFill>
                  <a:srgbClr val="58EAFD"/>
                </a:solidFill>
                <a:latin typeface="Ayuthaya"/>
                <a:cs typeface="Ayuthaya"/>
              </a:rPr>
              <a:t>out</a:t>
            </a:r>
          </a:p>
          <a:p>
            <a:pPr lvl="0">
              <a:buNone/>
            </a:pPr>
            <a:endParaRPr lang="en-US" sz="1400" dirty="0" smtClean="0">
              <a:solidFill>
                <a:srgbClr val="58EAFD"/>
              </a:solidFill>
              <a:latin typeface="Ayuthaya"/>
              <a:cs typeface="Ayuthaya"/>
            </a:endParaRPr>
          </a:p>
          <a:p>
            <a:pPr lvl="0">
              <a:buNone/>
            </a:pPr>
            <a:r>
              <a:rPr lang="en-US" sz="1400" dirty="0" smtClean="0">
                <a:solidFill>
                  <a:srgbClr val="58EAFD"/>
                </a:solidFill>
                <a:latin typeface="Ayuthaya"/>
                <a:cs typeface="Ayuthaya"/>
              </a:rPr>
              <a:t>His life in Chicago </a:t>
            </a:r>
          </a:p>
          <a:p>
            <a:pPr lvl="0"/>
            <a:r>
              <a:rPr lang="en-US" sz="1400" dirty="0" smtClean="0">
                <a:solidFill>
                  <a:srgbClr val="58EAFD"/>
                </a:solidFill>
                <a:latin typeface="Ayuthaya"/>
                <a:cs typeface="Ayuthaya"/>
              </a:rPr>
              <a:t>1912 settled in Chicago</a:t>
            </a:r>
          </a:p>
          <a:p>
            <a:pPr lvl="0"/>
            <a:r>
              <a:rPr lang="en-US" sz="1400" dirty="0" smtClean="0">
                <a:solidFill>
                  <a:srgbClr val="58EAFD"/>
                </a:solidFill>
                <a:latin typeface="Ayuthaya"/>
                <a:cs typeface="Ayuthaya"/>
              </a:rPr>
              <a:t>newspaper reporter</a:t>
            </a:r>
          </a:p>
          <a:p>
            <a:pPr lvl="0"/>
            <a:r>
              <a:rPr lang="en-US" sz="1400" dirty="0" smtClean="0">
                <a:solidFill>
                  <a:srgbClr val="58EAFD"/>
                </a:solidFill>
                <a:latin typeface="Ayuthaya"/>
                <a:cs typeface="Ayuthaya"/>
              </a:rPr>
              <a:t>published poetry in Poetry magazine</a:t>
            </a:r>
          </a:p>
          <a:p>
            <a:pPr lvl="0"/>
            <a:r>
              <a:rPr lang="en-US" sz="1400" dirty="0" smtClean="0">
                <a:solidFill>
                  <a:srgbClr val="58EAFD"/>
                </a:solidFill>
                <a:latin typeface="Ayuthaya"/>
                <a:cs typeface="Ayuthaya"/>
              </a:rPr>
              <a:t>first book “Chicago Poems” 1916</a:t>
            </a:r>
          </a:p>
          <a:p>
            <a:pPr lvl="0"/>
            <a:r>
              <a:rPr lang="en-US" sz="1400" dirty="0" smtClean="0">
                <a:solidFill>
                  <a:srgbClr val="58EAFD"/>
                </a:solidFill>
                <a:latin typeface="Ayuthaya"/>
                <a:cs typeface="Ayuthaya"/>
              </a:rPr>
              <a:t>next 10 yr he published 3 other collections  “Cornhuskers 1918, Smoke and Steel 1920, and Slabs of the Sun burnt West 1922”</a:t>
            </a:r>
          </a:p>
          <a:p>
            <a:pPr lvl="0"/>
            <a:r>
              <a:rPr lang="en-US" sz="1400" dirty="0" smtClean="0">
                <a:solidFill>
                  <a:srgbClr val="58EAFD"/>
                </a:solidFill>
                <a:latin typeface="Ayuthaya"/>
                <a:cs typeface="Ayuthaya"/>
              </a:rPr>
              <a:t>Toured the country</a:t>
            </a:r>
          </a:p>
          <a:p>
            <a:pPr lvl="0"/>
            <a:r>
              <a:rPr lang="en-US" sz="1400" dirty="0" smtClean="0">
                <a:solidFill>
                  <a:srgbClr val="58EAFD"/>
                </a:solidFill>
                <a:latin typeface="Ayuthaya"/>
                <a:cs typeface="Ayuthaya"/>
              </a:rPr>
              <a:t>Admired Walt Whitman and Abraham Lincoln</a:t>
            </a:r>
          </a:p>
          <a:p>
            <a:pPr lvl="0"/>
            <a:r>
              <a:rPr lang="en-US" sz="1400" dirty="0" smtClean="0">
                <a:solidFill>
                  <a:srgbClr val="58EAFD"/>
                </a:solidFill>
                <a:latin typeface="Ayuthaya"/>
                <a:cs typeface="Ayuthaya"/>
              </a:rPr>
              <a:t>1940 received Pulitzer Prize for his multi volume bio of Lincoln</a:t>
            </a:r>
          </a:p>
          <a:p>
            <a:pPr lvl="0"/>
            <a:r>
              <a:rPr lang="en-US" sz="1400" dirty="0" smtClean="0">
                <a:solidFill>
                  <a:srgbClr val="58EAFD"/>
                </a:solidFill>
                <a:latin typeface="Ayuthaya"/>
                <a:cs typeface="Ayuthaya"/>
              </a:rPr>
              <a:t>1951 second Pulitzer Prize for his Complete Poems</a:t>
            </a:r>
          </a:p>
          <a:p>
            <a:pPr lvl="0"/>
            <a:r>
              <a:rPr lang="en-US" sz="1400" dirty="0" smtClean="0">
                <a:solidFill>
                  <a:srgbClr val="58EAFD"/>
                </a:solidFill>
                <a:latin typeface="Ayuthaya"/>
                <a:cs typeface="Ayuthaya"/>
              </a:rPr>
              <a:t>he was optimist and believed in the power of ordinary Americans to fulfill there dreams</a:t>
            </a:r>
          </a:p>
          <a:p>
            <a:pPr lvl="0"/>
            <a:r>
              <a:rPr lang="en-US" sz="1400" dirty="0" smtClean="0">
                <a:solidFill>
                  <a:srgbClr val="58EAFD"/>
                </a:solidFill>
                <a:latin typeface="Ayuthaya"/>
                <a:cs typeface="Ayuthaya"/>
              </a:rPr>
              <a:t>he quoted “ Poetry is the opening and closing of a door, leaving those who look through to guess about what is seen during a movement.</a:t>
            </a:r>
          </a:p>
          <a:p>
            <a:endParaRPr lang="en-US" sz="1400" dirty="0" smtClean="0">
              <a:solidFill>
                <a:srgbClr val="AAF737"/>
              </a:solidFill>
            </a:endParaRPr>
          </a:p>
          <a:p>
            <a:endParaRPr lang="en-US" sz="1600" dirty="0">
              <a:solidFill>
                <a:srgbClr val="AAF737"/>
              </a:solidFill>
            </a:endParaRPr>
          </a:p>
        </p:txBody>
      </p:sp>
      <p:pic>
        <p:nvPicPr>
          <p:cNvPr id="5" name="Picture 4" descr="images.jpeg"/>
          <p:cNvPicPr>
            <a:picLocks noChangeAspect="1"/>
          </p:cNvPicPr>
          <p:nvPr/>
        </p:nvPicPr>
        <p:blipFill>
          <a:blip r:embed="rId2"/>
          <a:stretch>
            <a:fillRect/>
          </a:stretch>
        </p:blipFill>
        <p:spPr>
          <a:xfrm rot="1059037">
            <a:off x="5616485" y="3826475"/>
            <a:ext cx="1978395" cy="246069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E62F89"/>
                </a:solidFill>
                <a:latin typeface="Hobo Std"/>
                <a:cs typeface="Hobo Std"/>
              </a:rPr>
              <a:t>Analysis of CHICAGO: Carl Sandburg</a:t>
            </a:r>
            <a:endParaRPr lang="en-US" dirty="0">
              <a:solidFill>
                <a:srgbClr val="E62F89"/>
              </a:solidFill>
              <a:latin typeface="Hobo Std"/>
              <a:cs typeface="Hobo Std"/>
            </a:endParaRPr>
          </a:p>
        </p:txBody>
      </p:sp>
      <p:sp>
        <p:nvSpPr>
          <p:cNvPr id="3" name="Content Placeholder 2"/>
          <p:cNvSpPr>
            <a:spLocks noGrp="1"/>
          </p:cNvSpPr>
          <p:nvPr>
            <p:ph idx="1"/>
          </p:nvPr>
        </p:nvSpPr>
        <p:spPr/>
        <p:txBody>
          <a:bodyPr>
            <a:normAutofit fontScale="77500" lnSpcReduction="20000"/>
          </a:bodyPr>
          <a:lstStyle/>
          <a:p>
            <a:r>
              <a:rPr lang="en-US" dirty="0" smtClean="0">
                <a:solidFill>
                  <a:srgbClr val="E62F89"/>
                </a:solidFill>
                <a:latin typeface="Hobo Std"/>
                <a:cs typeface="Hobo Std"/>
              </a:rPr>
              <a:t>The </a:t>
            </a:r>
            <a:r>
              <a:rPr lang="en-US" dirty="0">
                <a:solidFill>
                  <a:srgbClr val="E62F89"/>
                </a:solidFill>
                <a:latin typeface="Hobo Std"/>
                <a:cs typeface="Hobo Std"/>
              </a:rPr>
              <a:t>poem is very optimistic</a:t>
            </a:r>
            <a:endParaRPr lang="en-US" dirty="0" smtClean="0">
              <a:solidFill>
                <a:srgbClr val="E62F89"/>
              </a:solidFill>
              <a:latin typeface="Hobo Std"/>
              <a:cs typeface="Hobo Std"/>
            </a:endParaRPr>
          </a:p>
          <a:p>
            <a:r>
              <a:rPr lang="en-US" dirty="0" smtClean="0">
                <a:solidFill>
                  <a:srgbClr val="E62F89"/>
                </a:solidFill>
                <a:latin typeface="Hobo Std"/>
                <a:cs typeface="Hobo Std"/>
              </a:rPr>
              <a:t>It </a:t>
            </a:r>
            <a:r>
              <a:rPr lang="en-US" dirty="0">
                <a:solidFill>
                  <a:srgbClr val="E62F89"/>
                </a:solidFill>
                <a:latin typeface="Hobo Std"/>
                <a:cs typeface="Hobo Std"/>
              </a:rPr>
              <a:t>celebrates the energy of the times</a:t>
            </a:r>
            <a:endParaRPr lang="en-US" dirty="0" smtClean="0">
              <a:solidFill>
                <a:srgbClr val="E62F89"/>
              </a:solidFill>
              <a:latin typeface="Hobo Std"/>
              <a:cs typeface="Hobo Std"/>
            </a:endParaRPr>
          </a:p>
          <a:p>
            <a:r>
              <a:rPr lang="en-US" dirty="0" smtClean="0">
                <a:solidFill>
                  <a:srgbClr val="E62F89"/>
                </a:solidFill>
                <a:latin typeface="Hobo Std"/>
                <a:cs typeface="Hobo Std"/>
              </a:rPr>
              <a:t>The </a:t>
            </a:r>
            <a:r>
              <a:rPr lang="en-US" dirty="0">
                <a:solidFill>
                  <a:srgbClr val="E62F89"/>
                </a:solidFill>
                <a:latin typeface="Hobo Std"/>
                <a:cs typeface="Hobo Std"/>
              </a:rPr>
              <a:t>message the author is trying to send is one of carefree, fun, and optimistic.</a:t>
            </a:r>
            <a:endParaRPr lang="en-US" dirty="0" smtClean="0">
              <a:solidFill>
                <a:srgbClr val="E62F89"/>
              </a:solidFill>
              <a:latin typeface="Hobo Std"/>
              <a:cs typeface="Hobo Std"/>
            </a:endParaRPr>
          </a:p>
          <a:p>
            <a:r>
              <a:rPr lang="en-US" dirty="0" smtClean="0">
                <a:solidFill>
                  <a:srgbClr val="E62F89"/>
                </a:solidFill>
                <a:latin typeface="Hobo Std"/>
                <a:cs typeface="Hobo Std"/>
              </a:rPr>
              <a:t>He </a:t>
            </a:r>
            <a:r>
              <a:rPr lang="en-US" dirty="0">
                <a:solidFill>
                  <a:srgbClr val="E62F89"/>
                </a:solidFill>
                <a:latin typeface="Hobo Std"/>
                <a:cs typeface="Hobo Std"/>
              </a:rPr>
              <a:t>(Carl Sandburg) uses personification in his poem and it adds to the poetic message by giving life to non-human objects and making them seem like they are celebrating also.</a:t>
            </a:r>
            <a:endParaRPr lang="en-US" dirty="0" smtClean="0">
              <a:solidFill>
                <a:srgbClr val="E62F89"/>
              </a:solidFill>
              <a:latin typeface="Hobo Std"/>
              <a:cs typeface="Hobo Std"/>
            </a:endParaRPr>
          </a:p>
          <a:p>
            <a:r>
              <a:rPr lang="en-US" dirty="0" smtClean="0">
                <a:solidFill>
                  <a:srgbClr val="E62F89"/>
                </a:solidFill>
                <a:latin typeface="Hobo Std"/>
                <a:cs typeface="Hobo Std"/>
              </a:rPr>
              <a:t>This </a:t>
            </a:r>
            <a:r>
              <a:rPr lang="en-US" dirty="0">
                <a:solidFill>
                  <a:srgbClr val="E62F89"/>
                </a:solidFill>
                <a:latin typeface="Hobo Std"/>
                <a:cs typeface="Hobo Std"/>
              </a:rPr>
              <a:t>poem fits in perfectly with the unit 5 movements because it has a feeling of optimism and celebration. The 1920’s were a time of excitement and the economy was booming so everybody was in good spirits.</a:t>
            </a:r>
            <a:endParaRPr lang="en-US" dirty="0" smtClean="0">
              <a:solidFill>
                <a:srgbClr val="E62F89"/>
              </a:solidFill>
              <a:latin typeface="Hobo Std"/>
              <a:cs typeface="Hobo Std"/>
            </a:endParaRPr>
          </a:p>
          <a:p>
            <a:pPr>
              <a:buNone/>
            </a:pPr>
            <a:endParaRPr lang="en-US" dirty="0">
              <a:solidFill>
                <a:srgbClr val="E62F89"/>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008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AF737"/>
                </a:solidFill>
                <a:latin typeface="Chalkduster"/>
                <a:cs typeface="Chalkduster"/>
              </a:rPr>
              <a:t>Summary of CHICAGO</a:t>
            </a:r>
            <a:endParaRPr lang="en-US" dirty="0">
              <a:solidFill>
                <a:srgbClr val="AAF737"/>
              </a:solidFill>
              <a:latin typeface="Chalkduster"/>
              <a:cs typeface="Chalkduster"/>
            </a:endParaRPr>
          </a:p>
        </p:txBody>
      </p:sp>
      <p:sp>
        <p:nvSpPr>
          <p:cNvPr id="3" name="Content Placeholder 2"/>
          <p:cNvSpPr>
            <a:spLocks noGrp="1"/>
          </p:cNvSpPr>
          <p:nvPr>
            <p:ph idx="1"/>
          </p:nvPr>
        </p:nvSpPr>
        <p:spPr/>
        <p:txBody>
          <a:bodyPr>
            <a:normAutofit fontScale="77500" lnSpcReduction="20000"/>
          </a:bodyPr>
          <a:lstStyle/>
          <a:p>
            <a:r>
              <a:rPr lang="en-US" dirty="0" smtClean="0">
                <a:solidFill>
                  <a:srgbClr val="AAF737"/>
                </a:solidFill>
              </a:rPr>
              <a:t>describes </a:t>
            </a:r>
            <a:r>
              <a:rPr lang="en-US" dirty="0">
                <a:solidFill>
                  <a:srgbClr val="AAF737"/>
                </a:solidFill>
              </a:rPr>
              <a:t>the city of Chicago in the 1920’s.</a:t>
            </a:r>
            <a:r>
              <a:rPr lang="en-US" dirty="0" smtClean="0">
                <a:solidFill>
                  <a:srgbClr val="AAF737"/>
                </a:solidFill>
              </a:rPr>
              <a:t> </a:t>
            </a:r>
          </a:p>
          <a:p>
            <a:r>
              <a:rPr lang="en-US" dirty="0" smtClean="0">
                <a:solidFill>
                  <a:srgbClr val="AAF737"/>
                </a:solidFill>
              </a:rPr>
              <a:t>Carl </a:t>
            </a:r>
            <a:r>
              <a:rPr lang="en-US" dirty="0">
                <a:solidFill>
                  <a:srgbClr val="AAF737"/>
                </a:solidFill>
              </a:rPr>
              <a:t>Sandburg calls the city stormy, husky, and brawling.</a:t>
            </a:r>
            <a:r>
              <a:rPr lang="en-US" dirty="0" smtClean="0">
                <a:solidFill>
                  <a:srgbClr val="AAF737"/>
                </a:solidFill>
              </a:rPr>
              <a:t> </a:t>
            </a:r>
          </a:p>
          <a:p>
            <a:r>
              <a:rPr lang="en-US" dirty="0" smtClean="0">
                <a:solidFill>
                  <a:srgbClr val="AAF737"/>
                </a:solidFill>
              </a:rPr>
              <a:t>The </a:t>
            </a:r>
            <a:r>
              <a:rPr lang="en-US" dirty="0">
                <a:solidFill>
                  <a:srgbClr val="AAF737"/>
                </a:solidFill>
              </a:rPr>
              <a:t>narrator of the poem is </a:t>
            </a:r>
            <a:r>
              <a:rPr lang="en-US" dirty="0" smtClean="0">
                <a:solidFill>
                  <a:srgbClr val="AAF737"/>
                </a:solidFill>
              </a:rPr>
              <a:t>explains </a:t>
            </a:r>
            <a:r>
              <a:rPr lang="en-US" dirty="0">
                <a:solidFill>
                  <a:srgbClr val="AAF737"/>
                </a:solidFill>
              </a:rPr>
              <a:t>the negative remarks he has heard people make about Chicago, such as wicked, crooked, and brutal.</a:t>
            </a:r>
            <a:r>
              <a:rPr lang="en-US" dirty="0" smtClean="0">
                <a:solidFill>
                  <a:srgbClr val="AAF737"/>
                </a:solidFill>
              </a:rPr>
              <a:t> </a:t>
            </a:r>
          </a:p>
          <a:p>
            <a:r>
              <a:rPr lang="en-US" dirty="0" smtClean="0">
                <a:solidFill>
                  <a:srgbClr val="AAF737"/>
                </a:solidFill>
              </a:rPr>
              <a:t>He </a:t>
            </a:r>
            <a:r>
              <a:rPr lang="en-US" dirty="0">
                <a:solidFill>
                  <a:srgbClr val="AAF737"/>
                </a:solidFill>
              </a:rPr>
              <a:t>sneers back at the people with negative things to say about what he calls his city.</a:t>
            </a:r>
            <a:r>
              <a:rPr lang="en-US" dirty="0" smtClean="0">
                <a:solidFill>
                  <a:srgbClr val="AAF737"/>
                </a:solidFill>
              </a:rPr>
              <a:t> </a:t>
            </a:r>
          </a:p>
          <a:p>
            <a:r>
              <a:rPr lang="en-US" dirty="0" smtClean="0">
                <a:solidFill>
                  <a:srgbClr val="AAF737"/>
                </a:solidFill>
              </a:rPr>
              <a:t>He </a:t>
            </a:r>
            <a:r>
              <a:rPr lang="en-US" dirty="0">
                <a:solidFill>
                  <a:srgbClr val="AAF737"/>
                </a:solidFill>
              </a:rPr>
              <a:t>challenges them by asking them to give him one other city that is so proud to be alive as Chicago is.</a:t>
            </a:r>
            <a:r>
              <a:rPr lang="en-US" dirty="0" smtClean="0">
                <a:solidFill>
                  <a:srgbClr val="AAF737"/>
                </a:solidFill>
              </a:rPr>
              <a:t> </a:t>
            </a:r>
          </a:p>
          <a:p>
            <a:r>
              <a:rPr lang="en-US" dirty="0" smtClean="0">
                <a:solidFill>
                  <a:srgbClr val="AAF737"/>
                </a:solidFill>
              </a:rPr>
              <a:t>It </a:t>
            </a:r>
            <a:r>
              <a:rPr lang="en-US" dirty="0">
                <a:solidFill>
                  <a:srgbClr val="AAF737"/>
                </a:solidFill>
              </a:rPr>
              <a:t>says how proud Chicago is to be stormy, husky, and brawling and how the people of Chicago go on living and laughing despite some of the turmoil or hardships of the world. </a:t>
            </a:r>
          </a:p>
          <a:p>
            <a:endParaRPr lang="en-US" dirty="0">
              <a:solidFill>
                <a:srgbClr val="9BBB59"/>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A183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9C062A"/>
                </a:solidFill>
                <a:latin typeface="Cracked"/>
                <a:cs typeface="Cracked"/>
              </a:rPr>
              <a:t>BIRCHES: Robert Frost</a:t>
            </a:r>
            <a:endParaRPr lang="en-US" sz="5400" dirty="0">
              <a:solidFill>
                <a:srgbClr val="9C062A"/>
              </a:solidFill>
              <a:latin typeface="Cracked"/>
              <a:cs typeface="Cracked"/>
            </a:endParaRPr>
          </a:p>
        </p:txBody>
      </p:sp>
      <p:sp>
        <p:nvSpPr>
          <p:cNvPr id="3" name="Content Placeholder 2"/>
          <p:cNvSpPr>
            <a:spLocks noGrp="1"/>
          </p:cNvSpPr>
          <p:nvPr>
            <p:ph idx="1"/>
          </p:nvPr>
        </p:nvSpPr>
        <p:spPr/>
        <p:txBody>
          <a:bodyPr numCol="2">
            <a:normAutofit fontScale="70000" lnSpcReduction="20000"/>
          </a:bodyPr>
          <a:lstStyle/>
          <a:p>
            <a:pPr>
              <a:buNone/>
            </a:pPr>
            <a:r>
              <a:rPr lang="en-US" dirty="0">
                <a:solidFill>
                  <a:srgbClr val="9C062A"/>
                </a:solidFill>
              </a:rPr>
              <a:t>When I see birches bend to left and </a:t>
            </a:r>
            <a:r>
              <a:rPr lang="en-US" dirty="0" smtClean="0">
                <a:solidFill>
                  <a:srgbClr val="9C062A"/>
                </a:solidFill>
              </a:rPr>
              <a:t>right Across </a:t>
            </a:r>
            <a:r>
              <a:rPr lang="en-US" dirty="0">
                <a:solidFill>
                  <a:srgbClr val="9C062A"/>
                </a:solidFill>
              </a:rPr>
              <a:t>the lines of straighter darker trees</a:t>
            </a:r>
            <a:r>
              <a:rPr lang="en-US" dirty="0" smtClean="0">
                <a:solidFill>
                  <a:srgbClr val="9C062A"/>
                </a:solidFill>
              </a:rPr>
              <a:t>, I </a:t>
            </a:r>
            <a:r>
              <a:rPr lang="en-US" dirty="0">
                <a:solidFill>
                  <a:srgbClr val="9C062A"/>
                </a:solidFill>
              </a:rPr>
              <a:t>like to think some boy's been swinging them</a:t>
            </a:r>
            <a:r>
              <a:rPr lang="en-US" dirty="0" smtClean="0">
                <a:solidFill>
                  <a:srgbClr val="9C062A"/>
                </a:solidFill>
              </a:rPr>
              <a:t>. But </a:t>
            </a:r>
            <a:r>
              <a:rPr lang="en-US" dirty="0">
                <a:solidFill>
                  <a:srgbClr val="9C062A"/>
                </a:solidFill>
              </a:rPr>
              <a:t>swinging doesn't bend them down to stay</a:t>
            </a:r>
            <a:r>
              <a:rPr lang="en-US" dirty="0" smtClean="0">
                <a:solidFill>
                  <a:srgbClr val="9C062A"/>
                </a:solidFill>
              </a:rPr>
              <a:t>. Ice</a:t>
            </a:r>
            <a:r>
              <a:rPr lang="en-US" dirty="0">
                <a:solidFill>
                  <a:srgbClr val="9C062A"/>
                </a:solidFill>
              </a:rPr>
              <a:t>-storms do that. Often you must have seen </a:t>
            </a:r>
            <a:r>
              <a:rPr lang="en-US" dirty="0" smtClean="0">
                <a:solidFill>
                  <a:srgbClr val="9C062A"/>
                </a:solidFill>
              </a:rPr>
              <a:t>them Loaded </a:t>
            </a:r>
            <a:r>
              <a:rPr lang="en-US" dirty="0">
                <a:solidFill>
                  <a:srgbClr val="9C062A"/>
                </a:solidFill>
              </a:rPr>
              <a:t>with ice a sunny winter </a:t>
            </a:r>
            <a:r>
              <a:rPr lang="en-US" dirty="0" smtClean="0">
                <a:solidFill>
                  <a:srgbClr val="9C062A"/>
                </a:solidFill>
              </a:rPr>
              <a:t>morning After </a:t>
            </a:r>
            <a:r>
              <a:rPr lang="en-US" dirty="0">
                <a:solidFill>
                  <a:srgbClr val="9C062A"/>
                </a:solidFill>
              </a:rPr>
              <a:t>a rain. They click upon </a:t>
            </a:r>
            <a:r>
              <a:rPr lang="en-US" dirty="0" smtClean="0">
                <a:solidFill>
                  <a:srgbClr val="9C062A"/>
                </a:solidFill>
              </a:rPr>
              <a:t>themselves As </a:t>
            </a:r>
            <a:r>
              <a:rPr lang="en-US" dirty="0">
                <a:solidFill>
                  <a:srgbClr val="9C062A"/>
                </a:solidFill>
              </a:rPr>
              <a:t>the breeze rises, and turn many-</a:t>
            </a:r>
            <a:r>
              <a:rPr lang="en-US" dirty="0" smtClean="0">
                <a:solidFill>
                  <a:srgbClr val="9C062A"/>
                </a:solidFill>
              </a:rPr>
              <a:t>colored As </a:t>
            </a:r>
            <a:r>
              <a:rPr lang="en-US" dirty="0">
                <a:solidFill>
                  <a:srgbClr val="9C062A"/>
                </a:solidFill>
              </a:rPr>
              <a:t>the stir cracks and crazes their enamel</a:t>
            </a:r>
            <a:r>
              <a:rPr lang="en-US" dirty="0" smtClean="0">
                <a:solidFill>
                  <a:srgbClr val="9C062A"/>
                </a:solidFill>
              </a:rPr>
              <a:t>. Soon </a:t>
            </a:r>
            <a:r>
              <a:rPr lang="en-US" dirty="0">
                <a:solidFill>
                  <a:srgbClr val="9C062A"/>
                </a:solidFill>
              </a:rPr>
              <a:t>the sun's warmth makes them shed crystal </a:t>
            </a:r>
            <a:r>
              <a:rPr lang="en-US" dirty="0" smtClean="0">
                <a:solidFill>
                  <a:srgbClr val="9C062A"/>
                </a:solidFill>
              </a:rPr>
              <a:t>shells Shattering </a:t>
            </a:r>
            <a:r>
              <a:rPr lang="en-US" dirty="0">
                <a:solidFill>
                  <a:srgbClr val="9C062A"/>
                </a:solidFill>
              </a:rPr>
              <a:t>and avalanching on the snow-crust--Such heaps of broken glass to sweep </a:t>
            </a:r>
            <a:r>
              <a:rPr lang="en-US" dirty="0" smtClean="0">
                <a:solidFill>
                  <a:srgbClr val="9C062A"/>
                </a:solidFill>
              </a:rPr>
              <a:t>away You'd </a:t>
            </a:r>
            <a:r>
              <a:rPr lang="en-US" dirty="0">
                <a:solidFill>
                  <a:srgbClr val="9C062A"/>
                </a:solidFill>
              </a:rPr>
              <a:t>think the inner dome of heaven had fallen</a:t>
            </a:r>
            <a:r>
              <a:rPr lang="en-US" dirty="0" smtClean="0">
                <a:solidFill>
                  <a:srgbClr val="9C062A"/>
                </a:solidFill>
              </a:rPr>
              <a:t>. They </a:t>
            </a:r>
            <a:r>
              <a:rPr lang="en-US" dirty="0">
                <a:solidFill>
                  <a:srgbClr val="9C062A"/>
                </a:solidFill>
              </a:rPr>
              <a:t>are dragged to the withered bracken by the load</a:t>
            </a:r>
            <a:r>
              <a:rPr lang="en-US" dirty="0" smtClean="0">
                <a:solidFill>
                  <a:srgbClr val="9C062A"/>
                </a:solidFill>
              </a:rPr>
              <a:t>, And </a:t>
            </a:r>
            <a:r>
              <a:rPr lang="en-US" dirty="0">
                <a:solidFill>
                  <a:srgbClr val="9C062A"/>
                </a:solidFill>
              </a:rPr>
              <a:t>they seem not to break; though once they are </a:t>
            </a:r>
            <a:r>
              <a:rPr lang="en-US" dirty="0" smtClean="0">
                <a:solidFill>
                  <a:srgbClr val="9C062A"/>
                </a:solidFill>
              </a:rPr>
              <a:t>bowed So </a:t>
            </a:r>
            <a:r>
              <a:rPr lang="en-US" dirty="0">
                <a:solidFill>
                  <a:srgbClr val="9C062A"/>
                </a:solidFill>
              </a:rPr>
              <a:t>low for long, they never right themselves</a:t>
            </a:r>
            <a:r>
              <a:rPr lang="en-US" dirty="0" smtClean="0">
                <a:solidFill>
                  <a:srgbClr val="9C062A"/>
                </a:solidFill>
              </a:rPr>
              <a:t>: You </a:t>
            </a:r>
            <a:r>
              <a:rPr lang="en-US" dirty="0">
                <a:solidFill>
                  <a:srgbClr val="9C062A"/>
                </a:solidFill>
              </a:rPr>
              <a:t>may see their trunks arching in the </a:t>
            </a:r>
            <a:r>
              <a:rPr lang="en-US" dirty="0" smtClean="0">
                <a:solidFill>
                  <a:srgbClr val="9C062A"/>
                </a:solidFill>
              </a:rPr>
              <a:t>woods Years </a:t>
            </a:r>
            <a:r>
              <a:rPr lang="en-US" dirty="0">
                <a:solidFill>
                  <a:srgbClr val="9C062A"/>
                </a:solidFill>
              </a:rPr>
              <a:t>afterwards, trailing their leaves on the </a:t>
            </a:r>
            <a:r>
              <a:rPr lang="en-US" dirty="0" smtClean="0">
                <a:solidFill>
                  <a:srgbClr val="9C062A"/>
                </a:solidFill>
              </a:rPr>
              <a:t>ground Like </a:t>
            </a:r>
            <a:r>
              <a:rPr lang="en-US" dirty="0">
                <a:solidFill>
                  <a:srgbClr val="9C062A"/>
                </a:solidFill>
              </a:rPr>
              <a:t>girls on hands and knees that throw their </a:t>
            </a:r>
            <a:r>
              <a:rPr lang="en-US" dirty="0" smtClean="0">
                <a:solidFill>
                  <a:srgbClr val="9C062A"/>
                </a:solidFill>
              </a:rPr>
              <a:t>hair Before </a:t>
            </a:r>
            <a:r>
              <a:rPr lang="en-US" dirty="0">
                <a:solidFill>
                  <a:srgbClr val="9C062A"/>
                </a:solidFill>
              </a:rPr>
              <a:t>them over their heads to dry in the sun.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A183FF"/>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8667"/>
            <a:ext cx="8229600" cy="5969000"/>
          </a:xfrm>
        </p:spPr>
        <p:txBody>
          <a:bodyPr numCol="2">
            <a:normAutofit fontScale="55000" lnSpcReduction="20000"/>
          </a:bodyPr>
          <a:lstStyle/>
          <a:p>
            <a:pPr>
              <a:buNone/>
            </a:pPr>
            <a:r>
              <a:rPr lang="en-US" dirty="0">
                <a:solidFill>
                  <a:srgbClr val="9C062A"/>
                </a:solidFill>
              </a:rPr>
              <a:t>But I was going to say when Truth broke </a:t>
            </a:r>
            <a:r>
              <a:rPr lang="en-US" dirty="0" smtClean="0">
                <a:solidFill>
                  <a:srgbClr val="9C062A"/>
                </a:solidFill>
              </a:rPr>
              <a:t>in With </a:t>
            </a:r>
            <a:r>
              <a:rPr lang="en-US" dirty="0">
                <a:solidFill>
                  <a:srgbClr val="9C062A"/>
                </a:solidFill>
              </a:rPr>
              <a:t>all her matter-of-fact about the ice-</a:t>
            </a:r>
            <a:r>
              <a:rPr lang="en-US" dirty="0" smtClean="0">
                <a:solidFill>
                  <a:srgbClr val="9C062A"/>
                </a:solidFill>
              </a:rPr>
              <a:t>storm (</a:t>
            </a:r>
            <a:r>
              <a:rPr lang="en-US" dirty="0">
                <a:solidFill>
                  <a:srgbClr val="9C062A"/>
                </a:solidFill>
              </a:rPr>
              <a:t>Now am I free to be poetical?</a:t>
            </a:r>
            <a:r>
              <a:rPr lang="en-US" dirty="0" smtClean="0">
                <a:solidFill>
                  <a:srgbClr val="9C062A"/>
                </a:solidFill>
              </a:rPr>
              <a:t>) I </a:t>
            </a:r>
            <a:r>
              <a:rPr lang="en-US" dirty="0">
                <a:solidFill>
                  <a:srgbClr val="9C062A"/>
                </a:solidFill>
              </a:rPr>
              <a:t>should prefer to have some boy bend </a:t>
            </a:r>
            <a:r>
              <a:rPr lang="en-US" dirty="0" smtClean="0">
                <a:solidFill>
                  <a:srgbClr val="9C062A"/>
                </a:solidFill>
              </a:rPr>
              <a:t>them As </a:t>
            </a:r>
            <a:r>
              <a:rPr lang="en-US" dirty="0">
                <a:solidFill>
                  <a:srgbClr val="9C062A"/>
                </a:solidFill>
              </a:rPr>
              <a:t>he went out and in to fetch the cows--Some boy too far from town to learn baseball</a:t>
            </a:r>
            <a:r>
              <a:rPr lang="en-US" dirty="0" smtClean="0">
                <a:solidFill>
                  <a:srgbClr val="9C062A"/>
                </a:solidFill>
              </a:rPr>
              <a:t>, Whose </a:t>
            </a:r>
            <a:r>
              <a:rPr lang="en-US" dirty="0">
                <a:solidFill>
                  <a:srgbClr val="9C062A"/>
                </a:solidFill>
              </a:rPr>
              <a:t>only play was what he found </a:t>
            </a:r>
            <a:r>
              <a:rPr lang="en-US" dirty="0" smtClean="0">
                <a:solidFill>
                  <a:srgbClr val="9C062A"/>
                </a:solidFill>
              </a:rPr>
              <a:t>himself ,</a:t>
            </a:r>
            <a:r>
              <a:rPr lang="en-US" dirty="0">
                <a:solidFill>
                  <a:srgbClr val="9C062A"/>
                </a:solidFill>
              </a:rPr>
              <a:t>Summer or winter, and could play alone</a:t>
            </a:r>
            <a:r>
              <a:rPr lang="en-US" dirty="0" smtClean="0">
                <a:solidFill>
                  <a:srgbClr val="9C062A"/>
                </a:solidFill>
              </a:rPr>
              <a:t>. One </a:t>
            </a:r>
            <a:r>
              <a:rPr lang="en-US" dirty="0">
                <a:solidFill>
                  <a:srgbClr val="9C062A"/>
                </a:solidFill>
              </a:rPr>
              <a:t>by one he subdued his father's </a:t>
            </a:r>
            <a:r>
              <a:rPr lang="en-US" dirty="0" smtClean="0">
                <a:solidFill>
                  <a:srgbClr val="9C062A"/>
                </a:solidFill>
              </a:rPr>
              <a:t>trees By </a:t>
            </a:r>
            <a:r>
              <a:rPr lang="en-US" dirty="0">
                <a:solidFill>
                  <a:srgbClr val="9C062A"/>
                </a:solidFill>
              </a:rPr>
              <a:t>riding them down over and over </a:t>
            </a:r>
            <a:r>
              <a:rPr lang="en-US" dirty="0" smtClean="0">
                <a:solidFill>
                  <a:srgbClr val="9C062A"/>
                </a:solidFill>
              </a:rPr>
              <a:t>again Until </a:t>
            </a:r>
            <a:r>
              <a:rPr lang="en-US" dirty="0">
                <a:solidFill>
                  <a:srgbClr val="9C062A"/>
                </a:solidFill>
              </a:rPr>
              <a:t>he took the stiffness out of them</a:t>
            </a:r>
            <a:r>
              <a:rPr lang="en-US" dirty="0" smtClean="0">
                <a:solidFill>
                  <a:srgbClr val="9C062A"/>
                </a:solidFill>
              </a:rPr>
              <a:t>, And not </a:t>
            </a:r>
            <a:r>
              <a:rPr lang="en-US" dirty="0">
                <a:solidFill>
                  <a:srgbClr val="9C062A"/>
                </a:solidFill>
              </a:rPr>
              <a:t>one but hung limp, not one was </a:t>
            </a:r>
            <a:r>
              <a:rPr lang="en-US" dirty="0" smtClean="0">
                <a:solidFill>
                  <a:srgbClr val="9C062A"/>
                </a:solidFill>
              </a:rPr>
              <a:t>left For </a:t>
            </a:r>
            <a:r>
              <a:rPr lang="en-US" dirty="0">
                <a:solidFill>
                  <a:srgbClr val="9C062A"/>
                </a:solidFill>
              </a:rPr>
              <a:t>him to conquer. He learned all there </a:t>
            </a:r>
            <a:r>
              <a:rPr lang="en-US" dirty="0" smtClean="0">
                <a:solidFill>
                  <a:srgbClr val="9C062A"/>
                </a:solidFill>
              </a:rPr>
              <a:t>was To </a:t>
            </a:r>
            <a:r>
              <a:rPr lang="en-US" dirty="0">
                <a:solidFill>
                  <a:srgbClr val="9C062A"/>
                </a:solidFill>
              </a:rPr>
              <a:t>learn about not launching out too </a:t>
            </a:r>
            <a:r>
              <a:rPr lang="en-US" dirty="0" smtClean="0">
                <a:solidFill>
                  <a:srgbClr val="9C062A"/>
                </a:solidFill>
              </a:rPr>
              <a:t>soon And </a:t>
            </a:r>
            <a:r>
              <a:rPr lang="en-US" dirty="0">
                <a:solidFill>
                  <a:srgbClr val="9C062A"/>
                </a:solidFill>
              </a:rPr>
              <a:t>so not carrying the tree </a:t>
            </a:r>
            <a:r>
              <a:rPr lang="en-US" dirty="0" smtClean="0">
                <a:solidFill>
                  <a:srgbClr val="9C062A"/>
                </a:solidFill>
              </a:rPr>
              <a:t>away Clear </a:t>
            </a:r>
            <a:r>
              <a:rPr lang="en-US" dirty="0">
                <a:solidFill>
                  <a:srgbClr val="9C062A"/>
                </a:solidFill>
              </a:rPr>
              <a:t>to the ground. He always kept his </a:t>
            </a:r>
            <a:r>
              <a:rPr lang="en-US" dirty="0" smtClean="0">
                <a:solidFill>
                  <a:srgbClr val="9C062A"/>
                </a:solidFill>
              </a:rPr>
              <a:t>poise To </a:t>
            </a:r>
            <a:r>
              <a:rPr lang="en-US" dirty="0">
                <a:solidFill>
                  <a:srgbClr val="9C062A"/>
                </a:solidFill>
              </a:rPr>
              <a:t>the top branches, climbing </a:t>
            </a:r>
            <a:r>
              <a:rPr lang="en-US" dirty="0" smtClean="0">
                <a:solidFill>
                  <a:srgbClr val="9C062A"/>
                </a:solidFill>
              </a:rPr>
              <a:t>carefully With </a:t>
            </a:r>
            <a:r>
              <a:rPr lang="en-US" dirty="0">
                <a:solidFill>
                  <a:srgbClr val="9C062A"/>
                </a:solidFill>
              </a:rPr>
              <a:t>the same pains you use to fill a </a:t>
            </a:r>
            <a:r>
              <a:rPr lang="en-US" dirty="0" smtClean="0">
                <a:solidFill>
                  <a:srgbClr val="9C062A"/>
                </a:solidFill>
              </a:rPr>
              <a:t>cup Up </a:t>
            </a:r>
            <a:r>
              <a:rPr lang="en-US" dirty="0">
                <a:solidFill>
                  <a:srgbClr val="9C062A"/>
                </a:solidFill>
              </a:rPr>
              <a:t>to the brim, and even above the </a:t>
            </a:r>
            <a:r>
              <a:rPr lang="en-US" dirty="0" smtClean="0">
                <a:solidFill>
                  <a:srgbClr val="9C062A"/>
                </a:solidFill>
              </a:rPr>
              <a:t>brim. Then </a:t>
            </a:r>
            <a:r>
              <a:rPr lang="en-US" dirty="0">
                <a:solidFill>
                  <a:srgbClr val="9C062A"/>
                </a:solidFill>
              </a:rPr>
              <a:t>he flung outward, feet first, with a swish</a:t>
            </a:r>
            <a:r>
              <a:rPr lang="en-US" dirty="0" smtClean="0">
                <a:solidFill>
                  <a:srgbClr val="9C062A"/>
                </a:solidFill>
              </a:rPr>
              <a:t>, Kicking </a:t>
            </a:r>
            <a:r>
              <a:rPr lang="en-US" dirty="0">
                <a:solidFill>
                  <a:srgbClr val="9C062A"/>
                </a:solidFill>
              </a:rPr>
              <a:t>his way down through the air to the ground</a:t>
            </a:r>
            <a:r>
              <a:rPr lang="en-US" dirty="0" smtClean="0">
                <a:solidFill>
                  <a:srgbClr val="9C062A"/>
                </a:solidFill>
              </a:rPr>
              <a:t>. So </a:t>
            </a:r>
            <a:r>
              <a:rPr lang="en-US" dirty="0">
                <a:solidFill>
                  <a:srgbClr val="9C062A"/>
                </a:solidFill>
              </a:rPr>
              <a:t>was I once myself a swinger of birches</a:t>
            </a:r>
            <a:r>
              <a:rPr lang="en-US" dirty="0" smtClean="0">
                <a:solidFill>
                  <a:srgbClr val="9C062A"/>
                </a:solidFill>
              </a:rPr>
              <a:t>. And </a:t>
            </a:r>
            <a:r>
              <a:rPr lang="en-US" dirty="0">
                <a:solidFill>
                  <a:srgbClr val="9C062A"/>
                </a:solidFill>
              </a:rPr>
              <a:t>so I dream of going back to be</a:t>
            </a:r>
            <a:r>
              <a:rPr lang="en-US" dirty="0" smtClean="0">
                <a:solidFill>
                  <a:srgbClr val="9C062A"/>
                </a:solidFill>
              </a:rPr>
              <a:t>. It's </a:t>
            </a:r>
            <a:r>
              <a:rPr lang="en-US" dirty="0">
                <a:solidFill>
                  <a:srgbClr val="9C062A"/>
                </a:solidFill>
              </a:rPr>
              <a:t>when I'm weary of considerations</a:t>
            </a:r>
            <a:r>
              <a:rPr lang="en-US" dirty="0" smtClean="0">
                <a:solidFill>
                  <a:srgbClr val="9C062A"/>
                </a:solidFill>
              </a:rPr>
              <a:t>, And </a:t>
            </a:r>
            <a:r>
              <a:rPr lang="en-US" dirty="0">
                <a:solidFill>
                  <a:srgbClr val="9C062A"/>
                </a:solidFill>
              </a:rPr>
              <a:t>life is too much like a pathless </a:t>
            </a:r>
            <a:r>
              <a:rPr lang="en-US" dirty="0" smtClean="0">
                <a:solidFill>
                  <a:srgbClr val="9C062A"/>
                </a:solidFill>
              </a:rPr>
              <a:t>wood Where </a:t>
            </a:r>
            <a:r>
              <a:rPr lang="en-US" dirty="0">
                <a:solidFill>
                  <a:srgbClr val="9C062A"/>
                </a:solidFill>
              </a:rPr>
              <a:t>your face burns and tickles with the </a:t>
            </a:r>
            <a:r>
              <a:rPr lang="en-US" dirty="0" smtClean="0">
                <a:solidFill>
                  <a:srgbClr val="9C062A"/>
                </a:solidFill>
              </a:rPr>
              <a:t>cobwebs Broken </a:t>
            </a:r>
            <a:r>
              <a:rPr lang="en-US" dirty="0">
                <a:solidFill>
                  <a:srgbClr val="9C062A"/>
                </a:solidFill>
              </a:rPr>
              <a:t>across it, and one eye is </a:t>
            </a:r>
            <a:r>
              <a:rPr lang="en-US" dirty="0" smtClean="0">
                <a:solidFill>
                  <a:srgbClr val="9C062A"/>
                </a:solidFill>
              </a:rPr>
              <a:t>weeping From </a:t>
            </a:r>
            <a:r>
              <a:rPr lang="en-US" dirty="0">
                <a:solidFill>
                  <a:srgbClr val="9C062A"/>
                </a:solidFill>
              </a:rPr>
              <a:t>a twig's having lashed across it open</a:t>
            </a:r>
            <a:r>
              <a:rPr lang="en-US" dirty="0" smtClean="0">
                <a:solidFill>
                  <a:srgbClr val="9C062A"/>
                </a:solidFill>
              </a:rPr>
              <a:t>. I'd </a:t>
            </a:r>
            <a:r>
              <a:rPr lang="en-US" dirty="0">
                <a:solidFill>
                  <a:srgbClr val="9C062A"/>
                </a:solidFill>
              </a:rPr>
              <a:t>like to get away from earth </a:t>
            </a:r>
            <a:r>
              <a:rPr lang="en-US" dirty="0" smtClean="0">
                <a:solidFill>
                  <a:srgbClr val="9C062A"/>
                </a:solidFill>
              </a:rPr>
              <a:t>awhile And </a:t>
            </a:r>
            <a:r>
              <a:rPr lang="en-US" dirty="0">
                <a:solidFill>
                  <a:srgbClr val="9C062A"/>
                </a:solidFill>
              </a:rPr>
              <a:t>then come back to it and begin over</a:t>
            </a:r>
            <a:r>
              <a:rPr lang="en-US" dirty="0" smtClean="0">
                <a:solidFill>
                  <a:srgbClr val="9C062A"/>
                </a:solidFill>
              </a:rPr>
              <a:t>. May </a:t>
            </a:r>
            <a:r>
              <a:rPr lang="en-US" dirty="0">
                <a:solidFill>
                  <a:srgbClr val="9C062A"/>
                </a:solidFill>
              </a:rPr>
              <a:t>no fate willfully misunderstand </a:t>
            </a:r>
            <a:r>
              <a:rPr lang="en-US" dirty="0" smtClean="0">
                <a:solidFill>
                  <a:srgbClr val="9C062A"/>
                </a:solidFill>
              </a:rPr>
              <a:t>me And </a:t>
            </a:r>
            <a:r>
              <a:rPr lang="en-US" dirty="0">
                <a:solidFill>
                  <a:srgbClr val="9C062A"/>
                </a:solidFill>
              </a:rPr>
              <a:t>half grant what I wish and snatch me </a:t>
            </a:r>
            <a:r>
              <a:rPr lang="en-US" dirty="0" smtClean="0">
                <a:solidFill>
                  <a:srgbClr val="9C062A"/>
                </a:solidFill>
              </a:rPr>
              <a:t>away Not </a:t>
            </a:r>
            <a:r>
              <a:rPr lang="en-US" dirty="0">
                <a:solidFill>
                  <a:srgbClr val="9C062A"/>
                </a:solidFill>
              </a:rPr>
              <a:t>to return. Earth's the right place for love</a:t>
            </a:r>
            <a:r>
              <a:rPr lang="en-US" dirty="0" smtClean="0">
                <a:solidFill>
                  <a:srgbClr val="9C062A"/>
                </a:solidFill>
              </a:rPr>
              <a:t>: I </a:t>
            </a:r>
            <a:r>
              <a:rPr lang="en-US" dirty="0">
                <a:solidFill>
                  <a:srgbClr val="9C062A"/>
                </a:solidFill>
              </a:rPr>
              <a:t>don't know where it's likely to go better</a:t>
            </a:r>
            <a:r>
              <a:rPr lang="en-US" dirty="0" smtClean="0">
                <a:solidFill>
                  <a:srgbClr val="9C062A"/>
                </a:solidFill>
              </a:rPr>
              <a:t>. I'd </a:t>
            </a:r>
            <a:r>
              <a:rPr lang="en-US" dirty="0">
                <a:solidFill>
                  <a:srgbClr val="9C062A"/>
                </a:solidFill>
              </a:rPr>
              <a:t>like to go by climbing a birch tree</a:t>
            </a:r>
            <a:r>
              <a:rPr lang="en-US" dirty="0" smtClean="0">
                <a:solidFill>
                  <a:srgbClr val="9C062A"/>
                </a:solidFill>
              </a:rPr>
              <a:t>, And </a:t>
            </a:r>
            <a:r>
              <a:rPr lang="en-US" dirty="0">
                <a:solidFill>
                  <a:srgbClr val="9C062A"/>
                </a:solidFill>
              </a:rPr>
              <a:t>climb black branches up a snow-white </a:t>
            </a:r>
            <a:r>
              <a:rPr lang="en-US" dirty="0" smtClean="0">
                <a:solidFill>
                  <a:srgbClr val="9C062A"/>
                </a:solidFill>
              </a:rPr>
              <a:t>trunk Toward </a:t>
            </a:r>
            <a:r>
              <a:rPr lang="en-US" dirty="0">
                <a:solidFill>
                  <a:srgbClr val="9C062A"/>
                </a:solidFill>
              </a:rPr>
              <a:t>heaven, till the tree could bear no more</a:t>
            </a:r>
            <a:r>
              <a:rPr lang="en-US" dirty="0" smtClean="0">
                <a:solidFill>
                  <a:srgbClr val="9C062A"/>
                </a:solidFill>
              </a:rPr>
              <a:t>, But </a:t>
            </a:r>
            <a:r>
              <a:rPr lang="en-US" dirty="0">
                <a:solidFill>
                  <a:srgbClr val="9C062A"/>
                </a:solidFill>
              </a:rPr>
              <a:t>dipped its top and set me down again</a:t>
            </a:r>
            <a:r>
              <a:rPr lang="en-US" dirty="0" smtClean="0">
                <a:solidFill>
                  <a:srgbClr val="9C062A"/>
                </a:solidFill>
              </a:rPr>
              <a:t>. That </a:t>
            </a:r>
            <a:r>
              <a:rPr lang="en-US" dirty="0">
                <a:solidFill>
                  <a:srgbClr val="9C062A"/>
                </a:solidFill>
              </a:rPr>
              <a:t>would be good both going and coming back</a:t>
            </a:r>
            <a:r>
              <a:rPr lang="en-US" dirty="0" smtClean="0">
                <a:solidFill>
                  <a:srgbClr val="9C062A"/>
                </a:solidFill>
              </a:rPr>
              <a:t>. One </a:t>
            </a:r>
            <a:r>
              <a:rPr lang="en-US" dirty="0">
                <a:solidFill>
                  <a:srgbClr val="9C062A"/>
                </a:solidFill>
              </a:rPr>
              <a:t>could do worse than be a swinger of birches.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03B78"/>
        </a:solidFill>
        <a:effectLst/>
      </p:bgPr>
    </p:bg>
    <p:spTree>
      <p:nvGrpSpPr>
        <p:cNvPr id="1" name=""/>
        <p:cNvGrpSpPr/>
        <p:nvPr/>
      </p:nvGrpSpPr>
      <p:grpSpPr>
        <a:xfrm>
          <a:off x="0" y="0"/>
          <a:ext cx="0" cy="0"/>
          <a:chOff x="0" y="0"/>
          <a:chExt cx="0" cy="0"/>
        </a:xfrm>
      </p:grpSpPr>
      <p:pic>
        <p:nvPicPr>
          <p:cNvPr id="5" name="Picture 4" descr="images.jpeg"/>
          <p:cNvPicPr>
            <a:picLocks noChangeAspect="1"/>
          </p:cNvPicPr>
          <p:nvPr/>
        </p:nvPicPr>
        <p:blipFill>
          <a:blip r:embed="rId2"/>
          <a:stretch>
            <a:fillRect/>
          </a:stretch>
        </p:blipFill>
        <p:spPr>
          <a:xfrm rot="20232183">
            <a:off x="1208881" y="3970481"/>
            <a:ext cx="2246781" cy="2197293"/>
          </a:xfrm>
          <a:prstGeom prst="rect">
            <a:avLst/>
          </a:prstGeom>
        </p:spPr>
      </p:pic>
      <p:sp>
        <p:nvSpPr>
          <p:cNvPr id="2" name="Title 1"/>
          <p:cNvSpPr>
            <a:spLocks noGrp="1"/>
          </p:cNvSpPr>
          <p:nvPr>
            <p:ph type="title"/>
          </p:nvPr>
        </p:nvSpPr>
        <p:spPr/>
        <p:txBody>
          <a:bodyPr>
            <a:normAutofit fontScale="90000"/>
          </a:bodyPr>
          <a:lstStyle/>
          <a:p>
            <a:r>
              <a:rPr lang="en-US" dirty="0">
                <a:solidFill>
                  <a:srgbClr val="000000"/>
                </a:solidFill>
                <a:latin typeface="Jazz LET"/>
                <a:cs typeface="Jazz LET"/>
              </a:rPr>
              <a:t>Robert Frost 1874-</a:t>
            </a:r>
            <a:r>
              <a:rPr lang="en-US" dirty="0" smtClean="0">
                <a:solidFill>
                  <a:srgbClr val="000000"/>
                </a:solidFill>
                <a:latin typeface="Jazz LET"/>
                <a:cs typeface="Jazz LET"/>
              </a:rPr>
              <a:t>1963 </a:t>
            </a:r>
            <a:r>
              <a:rPr lang="en-US" dirty="0" smtClean="0"/>
              <a:t/>
            </a:r>
            <a:br>
              <a:rPr lang="en-US" dirty="0" smtClean="0"/>
            </a:br>
            <a:endParaRPr lang="en-US" dirty="0"/>
          </a:p>
        </p:txBody>
      </p:sp>
      <p:sp>
        <p:nvSpPr>
          <p:cNvPr id="3" name="Content Placeholder 2"/>
          <p:cNvSpPr>
            <a:spLocks noGrp="1"/>
          </p:cNvSpPr>
          <p:nvPr>
            <p:ph idx="1"/>
          </p:nvPr>
        </p:nvSpPr>
        <p:spPr>
          <a:xfrm>
            <a:off x="457200" y="1114778"/>
            <a:ext cx="8229600" cy="5150555"/>
          </a:xfrm>
        </p:spPr>
        <p:txBody>
          <a:bodyPr numCol="2">
            <a:normAutofit fontScale="92500" lnSpcReduction="10000"/>
          </a:bodyPr>
          <a:lstStyle/>
          <a:p>
            <a:pPr lvl="0"/>
            <a:r>
              <a:rPr lang="en-US" sz="1800" dirty="0">
                <a:solidFill>
                  <a:srgbClr val="000000"/>
                </a:solidFill>
              </a:rPr>
              <a:t>Received 4 Pulitzer Prize</a:t>
            </a:r>
          </a:p>
          <a:p>
            <a:r>
              <a:rPr lang="en-US" sz="1800" dirty="0">
                <a:solidFill>
                  <a:srgbClr val="000000"/>
                </a:solidFill>
              </a:rPr>
              <a:t>Had many yrs of rejection but still worked just as hard</a:t>
            </a:r>
            <a:r>
              <a:rPr lang="en-US" sz="1800" dirty="0" smtClean="0">
                <a:solidFill>
                  <a:srgbClr val="000000"/>
                </a:solidFill>
              </a:rPr>
              <a:t> </a:t>
            </a:r>
          </a:p>
          <a:p>
            <a:pPr>
              <a:buNone/>
            </a:pPr>
            <a:r>
              <a:rPr lang="en-US" sz="1800" dirty="0">
                <a:solidFill>
                  <a:srgbClr val="000000"/>
                </a:solidFill>
              </a:rPr>
              <a:t>Early </a:t>
            </a:r>
            <a:r>
              <a:rPr lang="en-US" sz="1800" dirty="0" smtClean="0">
                <a:solidFill>
                  <a:srgbClr val="000000"/>
                </a:solidFill>
              </a:rPr>
              <a:t>Struggle</a:t>
            </a:r>
          </a:p>
          <a:p>
            <a:r>
              <a:rPr lang="en-US" sz="1800" dirty="0" smtClean="0">
                <a:solidFill>
                  <a:srgbClr val="000000"/>
                </a:solidFill>
              </a:rPr>
              <a:t>born </a:t>
            </a:r>
            <a:r>
              <a:rPr lang="en-US" sz="1800" dirty="0">
                <a:solidFill>
                  <a:srgbClr val="000000"/>
                </a:solidFill>
              </a:rPr>
              <a:t>in San Francisco, California </a:t>
            </a:r>
          </a:p>
          <a:p>
            <a:pPr lvl="0"/>
            <a:r>
              <a:rPr lang="en-US" sz="1800" dirty="0">
                <a:solidFill>
                  <a:srgbClr val="000000"/>
                </a:solidFill>
              </a:rPr>
              <a:t>lost father at age 11</a:t>
            </a:r>
          </a:p>
          <a:p>
            <a:pPr lvl="0"/>
            <a:r>
              <a:rPr lang="en-US" sz="1800" dirty="0">
                <a:solidFill>
                  <a:srgbClr val="000000"/>
                </a:solidFill>
              </a:rPr>
              <a:t>than moved to Lawrence Massachusetts</a:t>
            </a:r>
          </a:p>
          <a:p>
            <a:pPr lvl="0"/>
            <a:r>
              <a:rPr lang="en-US" sz="1800" dirty="0">
                <a:solidFill>
                  <a:srgbClr val="000000"/>
                </a:solidFill>
              </a:rPr>
              <a:t>attended Dartmouth College but disliked it</a:t>
            </a:r>
          </a:p>
          <a:p>
            <a:pPr lvl="0"/>
            <a:r>
              <a:rPr lang="en-US" sz="1800" dirty="0">
                <a:solidFill>
                  <a:srgbClr val="000000"/>
                </a:solidFill>
              </a:rPr>
              <a:t>dropped out and became a farmer, mill hand, journalist and school teacher</a:t>
            </a:r>
          </a:p>
          <a:p>
            <a:pPr lvl="0"/>
            <a:r>
              <a:rPr lang="en-US" sz="1800" dirty="0">
                <a:solidFill>
                  <a:srgbClr val="000000"/>
                </a:solidFill>
              </a:rPr>
              <a:t>wrote poetry on free </a:t>
            </a:r>
            <a:r>
              <a:rPr lang="en-US" sz="1800" dirty="0" smtClean="0">
                <a:solidFill>
                  <a:srgbClr val="000000"/>
                </a:solidFill>
              </a:rPr>
              <a:t>time</a:t>
            </a:r>
          </a:p>
          <a:p>
            <a:pPr lvl="0"/>
            <a:endParaRPr lang="en-US" sz="1800" dirty="0" smtClean="0">
              <a:solidFill>
                <a:srgbClr val="000000"/>
              </a:solidFill>
            </a:endParaRPr>
          </a:p>
          <a:p>
            <a:pPr lvl="0"/>
            <a:endParaRPr lang="en-US" sz="1800" dirty="0" smtClean="0">
              <a:solidFill>
                <a:srgbClr val="000000"/>
              </a:solidFill>
            </a:endParaRPr>
          </a:p>
          <a:p>
            <a:pPr lvl="0">
              <a:buNone/>
            </a:pPr>
            <a:endParaRPr lang="en-US" sz="1800" dirty="0" smtClean="0">
              <a:solidFill>
                <a:srgbClr val="000000"/>
              </a:solidFill>
            </a:endParaRPr>
          </a:p>
          <a:p>
            <a:pPr lvl="0">
              <a:buNone/>
            </a:pPr>
            <a:endParaRPr lang="en-US" sz="1800" dirty="0" smtClean="0">
              <a:solidFill>
                <a:srgbClr val="000000"/>
              </a:solidFill>
            </a:endParaRPr>
          </a:p>
          <a:p>
            <a:pPr lvl="0">
              <a:buNone/>
            </a:pPr>
            <a:endParaRPr lang="en-US" sz="1800" dirty="0" smtClean="0">
              <a:solidFill>
                <a:srgbClr val="000000"/>
              </a:solidFill>
            </a:endParaRPr>
          </a:p>
          <a:p>
            <a:pPr lvl="0">
              <a:buNone/>
            </a:pPr>
            <a:endParaRPr lang="en-US" sz="1800" dirty="0">
              <a:solidFill>
                <a:srgbClr val="000000"/>
              </a:solidFill>
            </a:endParaRPr>
          </a:p>
          <a:p>
            <a:pPr lvl="0">
              <a:buNone/>
            </a:pPr>
            <a:r>
              <a:rPr lang="en-US" sz="1800" dirty="0" smtClean="0">
                <a:solidFill>
                  <a:srgbClr val="000000"/>
                </a:solidFill>
              </a:rPr>
              <a:t>English Years</a:t>
            </a:r>
          </a:p>
          <a:p>
            <a:pPr lvl="0"/>
            <a:r>
              <a:rPr lang="en-US" sz="1800" dirty="0" smtClean="0">
                <a:solidFill>
                  <a:srgbClr val="000000"/>
                </a:solidFill>
              </a:rPr>
              <a:t>married and spent 10 yrs farming in New Hampshire</a:t>
            </a:r>
          </a:p>
          <a:p>
            <a:pPr lvl="0"/>
            <a:r>
              <a:rPr lang="en-US" sz="1800" dirty="0" smtClean="0">
                <a:solidFill>
                  <a:srgbClr val="000000"/>
                </a:solidFill>
              </a:rPr>
              <a:t>1912, poetry didn’t hit it off, sold farm and moved to England</a:t>
            </a:r>
          </a:p>
          <a:p>
            <a:pPr lvl="0"/>
            <a:r>
              <a:rPr lang="en-US" sz="1800" dirty="0" smtClean="0">
                <a:solidFill>
                  <a:srgbClr val="000000"/>
                </a:solidFill>
              </a:rPr>
              <a:t>became friends with Ezra Pound</a:t>
            </a:r>
          </a:p>
          <a:p>
            <a:pPr lvl="0"/>
            <a:r>
              <a:rPr lang="en-US" sz="1800" dirty="0" smtClean="0">
                <a:solidFill>
                  <a:srgbClr val="000000"/>
                </a:solidFill>
              </a:rPr>
              <a:t>published 2 collections “ A Boys Will and North of Boston”</a:t>
            </a:r>
          </a:p>
          <a:p>
            <a:pPr lvl="0"/>
            <a:r>
              <a:rPr lang="en-US" sz="1800" dirty="0" smtClean="0">
                <a:solidFill>
                  <a:srgbClr val="000000"/>
                </a:solidFill>
              </a:rPr>
              <a:t>received many awards</a:t>
            </a:r>
          </a:p>
          <a:p>
            <a:pPr lvl="0"/>
            <a:r>
              <a:rPr lang="en-US" sz="1800" dirty="0" smtClean="0">
                <a:solidFill>
                  <a:srgbClr val="000000"/>
                </a:solidFill>
              </a:rPr>
              <a:t>taught at Amherst College, University of Michigan, Harvard University and Dartmouth College</a:t>
            </a:r>
          </a:p>
          <a:p>
            <a:pPr lvl="0"/>
            <a:r>
              <a:rPr lang="en-US" sz="1800" dirty="0" smtClean="0">
                <a:solidFill>
                  <a:srgbClr val="000000"/>
                </a:solidFill>
              </a:rPr>
              <a:t>1960 read his work at the presidential inauguration</a:t>
            </a:r>
          </a:p>
          <a:p>
            <a:pPr lvl="0"/>
            <a:r>
              <a:rPr lang="en-US" sz="1800" dirty="0" smtClean="0">
                <a:solidFill>
                  <a:srgbClr val="000000"/>
                </a:solidFill>
              </a:rPr>
              <a:t>quoted “ Like a piece of ice on a hot stove the poem should reveal its meaning in a continuous process.</a:t>
            </a:r>
          </a:p>
          <a:p>
            <a:endParaRPr lang="en-US" sz="1800" dirty="0" smtClean="0">
              <a:solidFill>
                <a:srgbClr val="000000"/>
              </a:solidFill>
            </a:endParaRPr>
          </a:p>
          <a:p>
            <a:pPr lvl="0"/>
            <a:endParaRPr lang="en-US" sz="1800" dirty="0" smtClean="0">
              <a:solidFill>
                <a:srgbClr val="000000"/>
              </a:solidFill>
            </a:endParaRPr>
          </a:p>
          <a:p>
            <a:pPr>
              <a:buNone/>
            </a:pPr>
            <a:endParaRPr lang="en-US" sz="1800" dirty="0">
              <a:solidFill>
                <a:srgbClr val="0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TotalTime>
  <Words>2119</Words>
  <Application>Microsoft Macintosh PowerPoint</Application>
  <PresentationFormat>On-screen Show (4:3)</PresentationFormat>
  <Paragraphs>87</Paragraphs>
  <Slides>11</Slides>
  <Notes>1</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Poetry Project </vt:lpstr>
      <vt:lpstr>CHICAGO: Carl Sandburg</vt:lpstr>
      <vt:lpstr>Slide 3</vt:lpstr>
      <vt:lpstr>Carl Sandburg (1878-1967) </vt:lpstr>
      <vt:lpstr>Analysis of CHICAGO: Carl Sandburg</vt:lpstr>
      <vt:lpstr>Summary of CHICAGO</vt:lpstr>
      <vt:lpstr>BIRCHES: Robert Frost</vt:lpstr>
      <vt:lpstr>Slide 8</vt:lpstr>
      <vt:lpstr>Robert Frost 1874-1963  </vt:lpstr>
      <vt:lpstr>Analysis of BIRCHES:</vt:lpstr>
      <vt:lpstr>Summary of Birches</vt:lpstr>
    </vt:vector>
  </TitlesOfParts>
  <Company>Peoria Notre Dame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Poetry Project </dc:title>
  <dc:creator>Abby Tobin</dc:creator>
  <cp:lastModifiedBy>Abby Tobin</cp:lastModifiedBy>
  <cp:revision>6</cp:revision>
  <dcterms:created xsi:type="dcterms:W3CDTF">2010-12-18T17:11:32Z</dcterms:created>
  <dcterms:modified xsi:type="dcterms:W3CDTF">2010-12-18T17:20:57Z</dcterms:modified>
</cp:coreProperties>
</file>